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92" r:id="rId2"/>
  </p:sldMasterIdLst>
  <p:notesMasterIdLst>
    <p:notesMasterId r:id="rId21"/>
  </p:notesMasterIdLst>
  <p:sldIdLst>
    <p:sldId id="256" r:id="rId3"/>
    <p:sldId id="257" r:id="rId4"/>
    <p:sldId id="258" r:id="rId5"/>
    <p:sldId id="259" r:id="rId6"/>
    <p:sldId id="260" r:id="rId7"/>
    <p:sldId id="261" r:id="rId8"/>
    <p:sldId id="262" r:id="rId9"/>
    <p:sldId id="264" r:id="rId10"/>
    <p:sldId id="265" r:id="rId11"/>
    <p:sldId id="266" r:id="rId12"/>
    <p:sldId id="269" r:id="rId13"/>
    <p:sldId id="270" r:id="rId14"/>
    <p:sldId id="271" r:id="rId15"/>
    <p:sldId id="273" r:id="rId16"/>
    <p:sldId id="274" r:id="rId17"/>
    <p:sldId id="263" r:id="rId18"/>
    <p:sldId id="275"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3AA"/>
    <a:srgbClr val="003A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734"/>
    <p:restoredTop sz="96327"/>
  </p:normalViewPr>
  <p:slideViewPr>
    <p:cSldViewPr snapToGrid="0" snapToObjects="1">
      <p:cViewPr>
        <p:scale>
          <a:sx n="112" d="100"/>
          <a:sy n="112" d="100"/>
        </p:scale>
        <p:origin x="1256" y="592"/>
      </p:cViewPr>
      <p:guideLst/>
    </p:cSldViewPr>
  </p:slideViewPr>
  <p:notesTextViewPr>
    <p:cViewPr>
      <p:scale>
        <a:sx n="1" d="1"/>
        <a:sy n="1" d="1"/>
      </p:scale>
      <p:origin x="0" y="0"/>
    </p:cViewPr>
  </p:notesTextViewPr>
  <p:notesViewPr>
    <p:cSldViewPr snapToGrid="0" snapToObjects="1">
      <p:cViewPr varScale="1">
        <p:scale>
          <a:sx n="99" d="100"/>
          <a:sy n="99" d="100"/>
        </p:scale>
        <p:origin x="3752"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3A6BE1-CE28-0F4C-B004-31CB0887BE11}" type="datetimeFigureOut">
              <a:rPr lang="en-US" smtClean="0"/>
              <a:t>4/23/25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F96302-28FE-F14D-A858-E6DDBCF61DF0}" type="slidenum">
              <a:rPr lang="en-US" smtClean="0"/>
              <a:t>‹#›</a:t>
            </a:fld>
            <a:endParaRPr lang="en-US"/>
          </a:p>
        </p:txBody>
      </p:sp>
    </p:spTree>
    <p:extLst>
      <p:ext uri="{BB962C8B-B14F-4D97-AF65-F5344CB8AC3E}">
        <p14:creationId xmlns:p14="http://schemas.microsoft.com/office/powerpoint/2010/main" val="754468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F96302-28FE-F14D-A858-E6DDBCF61DF0}" type="slidenum">
              <a:rPr lang="en-US" smtClean="0"/>
              <a:t>8</a:t>
            </a:fld>
            <a:endParaRPr lang="en-US"/>
          </a:p>
        </p:txBody>
      </p:sp>
    </p:spTree>
    <p:extLst>
      <p:ext uri="{BB962C8B-B14F-4D97-AF65-F5344CB8AC3E}">
        <p14:creationId xmlns:p14="http://schemas.microsoft.com/office/powerpoint/2010/main" val="4068370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F96302-28FE-F14D-A858-E6DDBCF61DF0}" type="slidenum">
              <a:rPr lang="en-US" smtClean="0"/>
              <a:t>15</a:t>
            </a:fld>
            <a:endParaRPr lang="en-US"/>
          </a:p>
        </p:txBody>
      </p:sp>
    </p:spTree>
    <p:extLst>
      <p:ext uri="{BB962C8B-B14F-4D97-AF65-F5344CB8AC3E}">
        <p14:creationId xmlns:p14="http://schemas.microsoft.com/office/powerpoint/2010/main" val="1314364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2.xml"/><Relationship Id="rId4" Type="http://schemas.openxmlformats.org/officeDocument/2006/relationships/image" Target="../media/image19.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Option 1">
    <p:spTree>
      <p:nvGrpSpPr>
        <p:cNvPr id="1" name=""/>
        <p:cNvGrpSpPr/>
        <p:nvPr/>
      </p:nvGrpSpPr>
      <p:grpSpPr>
        <a:xfrm>
          <a:off x="0" y="0"/>
          <a:ext cx="0" cy="0"/>
          <a:chOff x="0" y="0"/>
          <a:chExt cx="0" cy="0"/>
        </a:xfrm>
      </p:grpSpPr>
      <p:pic>
        <p:nvPicPr>
          <p:cNvPr id="7" name="Picture 6" descr="A close up of a sign&#10;&#10;Description automatically generated">
            <a:extLst>
              <a:ext uri="{FF2B5EF4-FFF2-40B4-BE49-F238E27FC236}">
                <a16:creationId xmlns:a16="http://schemas.microsoft.com/office/drawing/2014/main" id="{A5706C32-4A7F-904A-A159-858BADF285E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A4A908DD-8A6B-CA4C-A972-B41A7779B82D}"/>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3" name="Picture 2" descr="A close up of a sign&#10;&#10;Description automatically generated">
            <a:extLst>
              <a:ext uri="{FF2B5EF4-FFF2-40B4-BE49-F238E27FC236}">
                <a16:creationId xmlns:a16="http://schemas.microsoft.com/office/drawing/2014/main" id="{B3494C34-0F3D-854E-AFF5-078C6756F1D5}"/>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A36B4BA9-309F-334E-A8C9-AE868B684689}"/>
              </a:ext>
            </a:extLst>
          </p:cNvPr>
          <p:cNvSpPr>
            <a:spLocks noGrp="1"/>
          </p:cNvSpPr>
          <p:nvPr>
            <p:ph type="ctrTitle" hasCustomPrompt="1"/>
          </p:nvPr>
        </p:nvSpPr>
        <p:spPr>
          <a:xfrm>
            <a:off x="3150704" y="495088"/>
            <a:ext cx="8389575"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9AC8EBA3-BD00-8C48-ADBA-8DABB356C09A}"/>
              </a:ext>
            </a:extLst>
          </p:cNvPr>
          <p:cNvSpPr>
            <a:spLocks noGrp="1"/>
          </p:cNvSpPr>
          <p:nvPr>
            <p:ph type="subTitle" idx="1" hasCustomPrompt="1"/>
          </p:nvPr>
        </p:nvSpPr>
        <p:spPr>
          <a:xfrm>
            <a:off x="3150704" y="3167505"/>
            <a:ext cx="8389575"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463662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pic>
        <p:nvPicPr>
          <p:cNvPr id="4" name="Picture 3" descr="A picture containing screenshot, bird&#10;&#10;Description automatically generated">
            <a:extLst>
              <a:ext uri="{FF2B5EF4-FFF2-40B4-BE49-F238E27FC236}">
                <a16:creationId xmlns:a16="http://schemas.microsoft.com/office/drawing/2014/main" id="{3EE9051B-EE1E-6E4F-9694-61E46BF3790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B80E6F5C-96D4-2C42-A755-56B3A934362C}"/>
              </a:ext>
            </a:extLst>
          </p:cNvPr>
          <p:cNvSpPr/>
          <p:nvPr userDrawn="1"/>
        </p:nvSpPr>
        <p:spPr>
          <a:xfrm>
            <a:off x="0" y="0"/>
            <a:ext cx="12192000" cy="6858000"/>
          </a:xfrm>
          <a:prstGeom prst="rect">
            <a:avLst/>
          </a:prstGeom>
          <a:solidFill>
            <a:srgbClr val="003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logo&#10;&#10;Description automatically generated">
            <a:extLst>
              <a:ext uri="{FF2B5EF4-FFF2-40B4-BE49-F238E27FC236}">
                <a16:creationId xmlns:a16="http://schemas.microsoft.com/office/drawing/2014/main" id="{234C2B7B-BC28-FA40-9621-C1B66ACC3A09}"/>
              </a:ext>
            </a:extLst>
          </p:cNvPr>
          <p:cNvPicPr>
            <a:picLocks noChangeAspect="1"/>
          </p:cNvPicPr>
          <p:nvPr userDrawn="1"/>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865781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Option 1">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31DE6E88-83B3-4D4F-9E40-6D50AB5E0BE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icture 4" descr="A picture containing brick, drawing&#10;&#10;Description automatically generated">
            <a:extLst>
              <a:ext uri="{FF2B5EF4-FFF2-40B4-BE49-F238E27FC236}">
                <a16:creationId xmlns:a16="http://schemas.microsoft.com/office/drawing/2014/main" id="{6F5ACEC9-B6BC-BB44-A490-7942ABDCA6C3}"/>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B17C698C-2970-3943-A340-E6C0C48B0DEB}"/>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A36B4BA9-309F-334E-A8C9-AE868B684689}"/>
              </a:ext>
            </a:extLst>
          </p:cNvPr>
          <p:cNvSpPr>
            <a:spLocks noGrp="1"/>
          </p:cNvSpPr>
          <p:nvPr>
            <p:ph type="ctrTitle" hasCustomPrompt="1"/>
          </p:nvPr>
        </p:nvSpPr>
        <p:spPr>
          <a:xfrm>
            <a:off x="3150704" y="495088"/>
            <a:ext cx="8389575"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9AC8EBA3-BD00-8C48-ADBA-8DABB356C09A}"/>
              </a:ext>
            </a:extLst>
          </p:cNvPr>
          <p:cNvSpPr>
            <a:spLocks noGrp="1"/>
          </p:cNvSpPr>
          <p:nvPr>
            <p:ph type="subTitle" idx="1" hasCustomPrompt="1"/>
          </p:nvPr>
        </p:nvSpPr>
        <p:spPr>
          <a:xfrm>
            <a:off x="3150704" y="3167505"/>
            <a:ext cx="8389575"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3917946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text</a:t>
            </a:r>
          </a:p>
        </p:txBody>
      </p:sp>
      <p:sp>
        <p:nvSpPr>
          <p:cNvPr id="11" name="Title 10">
            <a:extLst>
              <a:ext uri="{FF2B5EF4-FFF2-40B4-BE49-F238E27FC236}">
                <a16:creationId xmlns:a16="http://schemas.microsoft.com/office/drawing/2014/main" id="{5D59335E-859B-EA41-949E-B89FCE73C96E}"/>
              </a:ext>
            </a:extLst>
          </p:cNvPr>
          <p:cNvSpPr>
            <a:spLocks noGrp="1"/>
          </p:cNvSpPr>
          <p:nvPr>
            <p:ph type="title" hasCustomPrompt="1"/>
          </p:nvPr>
        </p:nvSpPr>
        <p:spPr>
          <a:xfrm>
            <a:off x="854337" y="715617"/>
            <a:ext cx="10483326" cy="975070"/>
          </a:xfrm>
          <a:prstGeom prst="rect">
            <a:avLst/>
          </a:prstGeom>
        </p:spPr>
        <p:txBody>
          <a:bodyPr anchor="ctr"/>
          <a:lstStyle>
            <a:lvl1pPr algn="l">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1762641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
        <p:nvSpPr>
          <p:cNvPr id="5" name="Title 1">
            <a:extLst>
              <a:ext uri="{FF2B5EF4-FFF2-40B4-BE49-F238E27FC236}">
                <a16:creationId xmlns:a16="http://schemas.microsoft.com/office/drawing/2014/main" id="{AFDB4ACE-6BB7-DC43-94AC-F200D98BC3F2}"/>
              </a:ext>
            </a:extLst>
          </p:cNvPr>
          <p:cNvSpPr>
            <a:spLocks noGrp="1"/>
          </p:cNvSpPr>
          <p:nvPr>
            <p:ph type="title" hasCustomPrompt="1"/>
          </p:nvPr>
        </p:nvSpPr>
        <p:spPr>
          <a:xfrm>
            <a:off x="1524000" y="1599247"/>
            <a:ext cx="9143999" cy="1910716"/>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3913813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6" name="Title 10">
            <a:extLst>
              <a:ext uri="{FF2B5EF4-FFF2-40B4-BE49-F238E27FC236}">
                <a16:creationId xmlns:a16="http://schemas.microsoft.com/office/drawing/2014/main" id="{175FE108-4075-5A45-A4E9-9081D3B6D5C3}"/>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1760518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dirty="0"/>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7" name="Title 10">
            <a:extLst>
              <a:ext uri="{FF2B5EF4-FFF2-40B4-BE49-F238E27FC236}">
                <a16:creationId xmlns:a16="http://schemas.microsoft.com/office/drawing/2014/main" id="{F7B3874A-2DC5-F14B-8126-7334A2094A3C}"/>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2584466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315850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2160126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 - Option 1">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BBE7CF1A-F401-2C48-970E-B029112B61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brick&#10;&#10;Description automatically generated">
            <a:extLst>
              <a:ext uri="{FF2B5EF4-FFF2-40B4-BE49-F238E27FC236}">
                <a16:creationId xmlns:a16="http://schemas.microsoft.com/office/drawing/2014/main" id="{2C349984-7690-2A47-87D3-C0DD158BA11F}"/>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9B267380-239A-CC4E-88C8-8F8B114C34DF}"/>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592272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pic>
        <p:nvPicPr>
          <p:cNvPr id="4" name="Picture 3" descr="A picture containing bird&#10;&#10;Description automatically generated">
            <a:extLst>
              <a:ext uri="{FF2B5EF4-FFF2-40B4-BE49-F238E27FC236}">
                <a16:creationId xmlns:a16="http://schemas.microsoft.com/office/drawing/2014/main" id="{57E5DAEA-9D65-2A41-94A3-D73BF29B06B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bird&#10;&#10;Description automatically generated">
            <a:extLst>
              <a:ext uri="{FF2B5EF4-FFF2-40B4-BE49-F238E27FC236}">
                <a16:creationId xmlns:a16="http://schemas.microsoft.com/office/drawing/2014/main" id="{2F1E15CE-4088-7C4E-8064-638CAAE8E1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F4913A5E-91C7-B946-A3C2-20ACDA0D96F4}"/>
              </a:ext>
            </a:extLst>
          </p:cNvPr>
          <p:cNvSpPr>
            <a:spLocks noGrp="1"/>
          </p:cNvSpPr>
          <p:nvPr>
            <p:ph type="title" hasCustomPrompt="1"/>
          </p:nvPr>
        </p:nvSpPr>
        <p:spPr>
          <a:xfrm>
            <a:off x="690040" y="1204857"/>
            <a:ext cx="10799595" cy="1910716"/>
          </a:xfrm>
          <a:prstGeom prst="rect">
            <a:avLst/>
          </a:prstGeom>
        </p:spPr>
        <p:txBody>
          <a:bodyPr anchor="b"/>
          <a:lstStyle>
            <a:lvl1pPr algn="ctr">
              <a:defRPr sz="5400" b="1" cap="none" baseline="0">
                <a:solidFill>
                  <a:srgbClr val="FFFFFF"/>
                </a:solidFill>
                <a:latin typeface="Arial"/>
                <a:cs typeface="Arial"/>
              </a:defRPr>
            </a:lvl1pPr>
          </a:lstStyle>
          <a:p>
            <a:r>
              <a:rPr lang="en-US" dirty="0"/>
              <a:t>Click to edit title</a:t>
            </a:r>
          </a:p>
        </p:txBody>
      </p:sp>
      <p:sp>
        <p:nvSpPr>
          <p:cNvPr id="14" name="Text Placeholder 2">
            <a:extLst>
              <a:ext uri="{FF2B5EF4-FFF2-40B4-BE49-F238E27FC236}">
                <a16:creationId xmlns:a16="http://schemas.microsoft.com/office/drawing/2014/main" id="{87E0C233-1CBA-F843-B340-70E8D4D42D4C}"/>
              </a:ext>
            </a:extLst>
          </p:cNvPr>
          <p:cNvSpPr>
            <a:spLocks noGrp="1"/>
          </p:cNvSpPr>
          <p:nvPr>
            <p:ph type="body" idx="1"/>
          </p:nvPr>
        </p:nvSpPr>
        <p:spPr>
          <a:xfrm>
            <a:off x="699248" y="3324431"/>
            <a:ext cx="10771789" cy="1500187"/>
          </a:xfrm>
          <a:prstGeom prst="rect">
            <a:avLst/>
          </a:prstGeom>
        </p:spPr>
        <p:txBody>
          <a:bodyPr anchor="t"/>
          <a:lstStyle>
            <a:lvl1pPr marL="0" indent="0" algn="ctr">
              <a:buNone/>
              <a:defRPr sz="2000">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45756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text</a:t>
            </a:r>
          </a:p>
        </p:txBody>
      </p:sp>
      <p:sp>
        <p:nvSpPr>
          <p:cNvPr id="11" name="Title 10">
            <a:extLst>
              <a:ext uri="{FF2B5EF4-FFF2-40B4-BE49-F238E27FC236}">
                <a16:creationId xmlns:a16="http://schemas.microsoft.com/office/drawing/2014/main" id="{5D59335E-859B-EA41-949E-B89FCE73C96E}"/>
              </a:ext>
            </a:extLst>
          </p:cNvPr>
          <p:cNvSpPr>
            <a:spLocks noGrp="1"/>
          </p:cNvSpPr>
          <p:nvPr>
            <p:ph type="title" hasCustomPrompt="1"/>
          </p:nvPr>
        </p:nvSpPr>
        <p:spPr>
          <a:xfrm>
            <a:off x="854337" y="715617"/>
            <a:ext cx="10483326" cy="975070"/>
          </a:xfrm>
          <a:prstGeom prst="rect">
            <a:avLst/>
          </a:prstGeom>
        </p:spPr>
        <p:txBody>
          <a:bodyPr anchor="ctr"/>
          <a:lstStyle>
            <a:lvl1pPr algn="l">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36602164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73BBE3F-8531-7640-B2C4-6EB1B05B39F7}"/>
              </a:ext>
            </a:extLst>
          </p:cNvPr>
          <p:cNvSpPr/>
          <p:nvPr userDrawn="1"/>
        </p:nvSpPr>
        <p:spPr>
          <a:xfrm>
            <a:off x="0" y="0"/>
            <a:ext cx="12192000" cy="6858000"/>
          </a:xfrm>
          <a:prstGeom prst="rect">
            <a:avLst/>
          </a:prstGeom>
          <a:solidFill>
            <a:srgbClr val="0073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ogo&#10;&#10;Description automatically generated">
            <a:extLst>
              <a:ext uri="{FF2B5EF4-FFF2-40B4-BE49-F238E27FC236}">
                <a16:creationId xmlns:a16="http://schemas.microsoft.com/office/drawing/2014/main" id="{8F805847-4216-854B-BDC6-6E0F9050F842}"/>
              </a:ext>
            </a:extLst>
          </p:cNvPr>
          <p:cNvPicPr>
            <a:picLocks noChangeAspect="1"/>
          </p:cNvPicPr>
          <p:nvPr userDrawn="1"/>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003958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
        <p:nvSpPr>
          <p:cNvPr id="5" name="Title 1">
            <a:extLst>
              <a:ext uri="{FF2B5EF4-FFF2-40B4-BE49-F238E27FC236}">
                <a16:creationId xmlns:a16="http://schemas.microsoft.com/office/drawing/2014/main" id="{AFDB4ACE-6BB7-DC43-94AC-F200D98BC3F2}"/>
              </a:ext>
            </a:extLst>
          </p:cNvPr>
          <p:cNvSpPr>
            <a:spLocks noGrp="1"/>
          </p:cNvSpPr>
          <p:nvPr>
            <p:ph type="title" hasCustomPrompt="1"/>
          </p:nvPr>
        </p:nvSpPr>
        <p:spPr>
          <a:xfrm>
            <a:off x="1524000" y="1599247"/>
            <a:ext cx="9143999" cy="1910716"/>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title</a:t>
            </a:r>
          </a:p>
        </p:txBody>
      </p:sp>
    </p:spTree>
    <p:extLst>
      <p:ext uri="{BB962C8B-B14F-4D97-AF65-F5344CB8AC3E}">
        <p14:creationId xmlns:p14="http://schemas.microsoft.com/office/powerpoint/2010/main" val="23252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a:defRPr sz="2000">
                <a:solidFill>
                  <a:srgbClr val="595959"/>
                </a:solidFill>
                <a:latin typeface="Arial"/>
                <a:cs typeface="Arial"/>
              </a:defRPr>
            </a:lvl1pPr>
          </a:lstStyle>
          <a:p>
            <a:pPr lvl="0"/>
            <a:r>
              <a:rPr lang="en-US" dirty="0"/>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a:defRPr sz="2000">
                <a:solidFill>
                  <a:srgbClr val="595959"/>
                </a:solidFill>
                <a:latin typeface="Arial"/>
                <a:cs typeface="Arial"/>
              </a:defRPr>
            </a:lvl1pPr>
          </a:lstStyle>
          <a:p>
            <a:pPr lvl="0"/>
            <a:r>
              <a:rPr lang="en-US" dirty="0"/>
              <a:t>Click to edit text</a:t>
            </a:r>
          </a:p>
        </p:txBody>
      </p:sp>
      <p:sp>
        <p:nvSpPr>
          <p:cNvPr id="6" name="Title 10">
            <a:extLst>
              <a:ext uri="{FF2B5EF4-FFF2-40B4-BE49-F238E27FC236}">
                <a16:creationId xmlns:a16="http://schemas.microsoft.com/office/drawing/2014/main" id="{175FE108-4075-5A45-A4E9-9081D3B6D5C3}"/>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235858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dirty="0"/>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7" name="Title 10">
            <a:extLst>
              <a:ext uri="{FF2B5EF4-FFF2-40B4-BE49-F238E27FC236}">
                <a16:creationId xmlns:a16="http://schemas.microsoft.com/office/drawing/2014/main" id="{F7B3874A-2DC5-F14B-8126-7334A2094A3C}"/>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478238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1857838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227833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 Option 1">
    <p:spTree>
      <p:nvGrpSpPr>
        <p:cNvPr id="1" name=""/>
        <p:cNvGrpSpPr/>
        <p:nvPr/>
      </p:nvGrpSpPr>
      <p:grpSpPr>
        <a:xfrm>
          <a:off x="0" y="0"/>
          <a:ext cx="0" cy="0"/>
          <a:chOff x="0" y="0"/>
          <a:chExt cx="0" cy="0"/>
        </a:xfrm>
      </p:grpSpPr>
      <p:pic>
        <p:nvPicPr>
          <p:cNvPr id="3" name="Picture 2" descr="A picture containing water, computer&#10;&#10;Description automatically generated">
            <a:extLst>
              <a:ext uri="{FF2B5EF4-FFF2-40B4-BE49-F238E27FC236}">
                <a16:creationId xmlns:a16="http://schemas.microsoft.com/office/drawing/2014/main" id="{9084CF26-838B-4E40-ACF0-0614B36F1F0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rick&#10;&#10;Description automatically generated">
            <a:extLst>
              <a:ext uri="{FF2B5EF4-FFF2-40B4-BE49-F238E27FC236}">
                <a16:creationId xmlns:a16="http://schemas.microsoft.com/office/drawing/2014/main" id="{D234C7AA-D40B-5847-86A6-3CD23C130603}"/>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982A509B-433B-8041-8A0B-7C00B943569D}"/>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32592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pic>
        <p:nvPicPr>
          <p:cNvPr id="3" name="Picture 2" descr="A picture containing bird&#10;&#10;Description automatically generated">
            <a:extLst>
              <a:ext uri="{FF2B5EF4-FFF2-40B4-BE49-F238E27FC236}">
                <a16:creationId xmlns:a16="http://schemas.microsoft.com/office/drawing/2014/main" id="{CC941C59-736C-AA42-A40C-1FD6A9C0F0A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ird&#10;&#10;Description automatically generated">
            <a:extLst>
              <a:ext uri="{FF2B5EF4-FFF2-40B4-BE49-F238E27FC236}">
                <a16:creationId xmlns:a16="http://schemas.microsoft.com/office/drawing/2014/main" id="{29667154-201A-9841-BEEE-FE4CF6604A60}"/>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F4913A5E-91C7-B946-A3C2-20ACDA0D96F4}"/>
              </a:ext>
            </a:extLst>
          </p:cNvPr>
          <p:cNvSpPr>
            <a:spLocks noGrp="1"/>
          </p:cNvSpPr>
          <p:nvPr>
            <p:ph type="title" hasCustomPrompt="1"/>
          </p:nvPr>
        </p:nvSpPr>
        <p:spPr>
          <a:xfrm>
            <a:off x="690040" y="1204857"/>
            <a:ext cx="10799595" cy="1910716"/>
          </a:xfrm>
          <a:prstGeom prst="rect">
            <a:avLst/>
          </a:prstGeom>
        </p:spPr>
        <p:txBody>
          <a:bodyPr anchor="b"/>
          <a:lstStyle>
            <a:lvl1pPr algn="ctr">
              <a:defRPr sz="5400" b="1" cap="none" baseline="0">
                <a:solidFill>
                  <a:srgbClr val="FFFFFF"/>
                </a:solidFill>
                <a:latin typeface="Arial"/>
                <a:cs typeface="Arial"/>
              </a:defRPr>
            </a:lvl1pPr>
          </a:lstStyle>
          <a:p>
            <a:r>
              <a:rPr lang="en-US" dirty="0"/>
              <a:t>Click to edit title</a:t>
            </a:r>
          </a:p>
        </p:txBody>
      </p:sp>
      <p:sp>
        <p:nvSpPr>
          <p:cNvPr id="14" name="Text Placeholder 2">
            <a:extLst>
              <a:ext uri="{FF2B5EF4-FFF2-40B4-BE49-F238E27FC236}">
                <a16:creationId xmlns:a16="http://schemas.microsoft.com/office/drawing/2014/main" id="{87E0C233-1CBA-F843-B340-70E8D4D42D4C}"/>
              </a:ext>
            </a:extLst>
          </p:cNvPr>
          <p:cNvSpPr>
            <a:spLocks noGrp="1"/>
          </p:cNvSpPr>
          <p:nvPr>
            <p:ph type="body" idx="1" hasCustomPrompt="1"/>
          </p:nvPr>
        </p:nvSpPr>
        <p:spPr>
          <a:xfrm>
            <a:off x="699248" y="3324431"/>
            <a:ext cx="10771789" cy="1500187"/>
          </a:xfrm>
          <a:prstGeom prst="rect">
            <a:avLst/>
          </a:prstGeom>
        </p:spPr>
        <p:txBody>
          <a:bodyPr anchor="t"/>
          <a:lstStyle>
            <a:lvl1pPr marL="0" indent="0" algn="ctr">
              <a:buNone/>
              <a:defRPr sz="2000">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Tree>
    <p:extLst>
      <p:ext uri="{BB962C8B-B14F-4D97-AF65-F5344CB8AC3E}">
        <p14:creationId xmlns:p14="http://schemas.microsoft.com/office/powerpoint/2010/main" val="2979945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5.jp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4.jp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16.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A picture containing screenshot&#10;&#10;Description automatically generated">
            <a:extLst>
              <a:ext uri="{FF2B5EF4-FFF2-40B4-BE49-F238E27FC236}">
                <a16:creationId xmlns:a16="http://schemas.microsoft.com/office/drawing/2014/main" id="{591C326E-BF68-6445-9231-1C87CA8DE2E8}"/>
              </a:ext>
            </a:extLst>
          </p:cNvPr>
          <p:cNvPicPr>
            <a:picLocks noChangeAspect="1"/>
          </p:cNvPicPr>
          <p:nvPr userDrawn="1"/>
        </p:nvPicPr>
        <p:blipFill>
          <a:blip r:embed="rId12"/>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8B88693D-82A9-C941-B148-1250D9B2438F}"/>
              </a:ext>
            </a:extLst>
          </p:cNvPr>
          <p:cNvPicPr>
            <a:picLocks noChangeAspect="1"/>
          </p:cNvPicPr>
          <p:nvPr userDrawn="1"/>
        </p:nvPicPr>
        <p:blipFill>
          <a:blip r:embed="rId13"/>
          <a:stretch>
            <a:fillRect/>
          </a:stretch>
        </p:blipFill>
        <p:spPr>
          <a:xfrm>
            <a:off x="0" y="0"/>
            <a:ext cx="121920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AB7CAE5D-7F30-7641-AB6B-1848BE4465C6}"/>
              </a:ext>
            </a:extLst>
          </p:cNvPr>
          <p:cNvPicPr>
            <a:picLocks noChangeAspect="1"/>
          </p:cNvPicPr>
          <p:nvPr userDrawn="1"/>
        </p:nvPicPr>
        <p:blipFill>
          <a:blip r:embed="rId14"/>
          <a:stretch>
            <a:fillRect/>
          </a:stretch>
        </p:blipFill>
        <p:spPr>
          <a:xfrm>
            <a:off x="0" y="0"/>
            <a:ext cx="12192000" cy="6858000"/>
          </a:xfrm>
          <a:prstGeom prst="rect">
            <a:avLst/>
          </a:prstGeom>
        </p:spPr>
      </p:pic>
    </p:spTree>
    <p:extLst>
      <p:ext uri="{BB962C8B-B14F-4D97-AF65-F5344CB8AC3E}">
        <p14:creationId xmlns:p14="http://schemas.microsoft.com/office/powerpoint/2010/main" val="1388263180"/>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49" r:id="rId3"/>
    <p:sldLayoutId id="2147483652" r:id="rId4"/>
    <p:sldLayoutId id="2147483653" r:id="rId5"/>
    <p:sldLayoutId id="2147483655" r:id="rId6"/>
    <p:sldLayoutId id="2147483654" r:id="rId7"/>
    <p:sldLayoutId id="2147483673" r:id="rId8"/>
    <p:sldLayoutId id="2147483677" r:id="rId9"/>
    <p:sldLayoutId id="214748369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2B238D30-2F91-4C40-9D8B-1760377E0BC0}"/>
              </a:ext>
            </a:extLst>
          </p:cNvPr>
          <p:cNvPicPr>
            <a:picLocks noChangeAspect="1"/>
          </p:cNvPicPr>
          <p:nvPr userDrawn="1"/>
        </p:nvPicPr>
        <p:blipFill>
          <a:blip r:embed="rId12"/>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E4E9D20F-A939-7E47-A0F0-7A4B86BA1543}"/>
              </a:ext>
            </a:extLst>
          </p:cNvPr>
          <p:cNvPicPr>
            <a:picLocks noChangeAspect="1"/>
          </p:cNvPicPr>
          <p:nvPr userDrawn="1"/>
        </p:nvPicPr>
        <p:blipFill>
          <a:blip r:embed="rId13"/>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6CC15587-0B28-2046-83FF-9F5F7E2581E9}"/>
              </a:ext>
            </a:extLst>
          </p:cNvPr>
          <p:cNvPicPr>
            <a:picLocks noChangeAspect="1"/>
          </p:cNvPicPr>
          <p:nvPr userDrawn="1"/>
        </p:nvPicPr>
        <p:blipFill>
          <a:blip r:embed="rId14"/>
          <a:stretch>
            <a:fillRect/>
          </a:stretch>
        </p:blipFill>
        <p:spPr>
          <a:xfrm>
            <a:off x="0" y="0"/>
            <a:ext cx="12192000" cy="6858000"/>
          </a:xfrm>
          <a:prstGeom prst="rect">
            <a:avLst/>
          </a:prstGeom>
        </p:spPr>
      </p:pic>
    </p:spTree>
    <p:extLst>
      <p:ext uri="{BB962C8B-B14F-4D97-AF65-F5344CB8AC3E}">
        <p14:creationId xmlns:p14="http://schemas.microsoft.com/office/powerpoint/2010/main" val="88443574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1" r:id="rId8"/>
    <p:sldLayoutId id="2147483703" r:id="rId9"/>
    <p:sldLayoutId id="214748370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dashapp-605581485690.southamerica-west1.run.app/"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437BA-2E84-3549-8B00-4D6E2E7C8053}"/>
              </a:ext>
            </a:extLst>
          </p:cNvPr>
          <p:cNvSpPr>
            <a:spLocks noGrp="1"/>
          </p:cNvSpPr>
          <p:nvPr>
            <p:ph type="ctrTitle"/>
          </p:nvPr>
        </p:nvSpPr>
        <p:spPr/>
        <p:txBody>
          <a:bodyPr/>
          <a:lstStyle/>
          <a:p>
            <a:r>
              <a:rPr lang="en-US" sz="3500" b="0" i="1" u="none" strike="noStrike" dirty="0">
                <a:solidFill>
                  <a:srgbClr val="000000"/>
                </a:solidFill>
                <a:effectLst/>
                <a:latin typeface="Aptos" panose="020B0004020202020204" pitchFamily="34" charset="0"/>
              </a:rPr>
              <a:t>Heart Disease Risk Analysis and Visualization using Python and Dash </a:t>
            </a:r>
            <a:endParaRPr lang="en-US" sz="3500" dirty="0">
              <a:latin typeface="Aptos" panose="020B0004020202020204" pitchFamily="34" charset="0"/>
            </a:endParaRPr>
          </a:p>
        </p:txBody>
      </p:sp>
      <p:sp>
        <p:nvSpPr>
          <p:cNvPr id="3" name="Subtitle 2">
            <a:extLst>
              <a:ext uri="{FF2B5EF4-FFF2-40B4-BE49-F238E27FC236}">
                <a16:creationId xmlns:a16="http://schemas.microsoft.com/office/drawing/2014/main" id="{D04025FF-B551-7A4B-9349-720975BC8529}"/>
              </a:ext>
            </a:extLst>
          </p:cNvPr>
          <p:cNvSpPr>
            <a:spLocks noGrp="1"/>
          </p:cNvSpPr>
          <p:nvPr>
            <p:ph type="subTitle" idx="1"/>
          </p:nvPr>
        </p:nvSpPr>
        <p:spPr>
          <a:xfrm>
            <a:off x="3150704" y="1715668"/>
            <a:ext cx="8389575" cy="1752600"/>
          </a:xfrm>
        </p:spPr>
        <p:txBody>
          <a:bodyPr/>
          <a:lstStyle/>
          <a:p>
            <a:r>
              <a:rPr lang="en-US" b="1" i="0" u="none" strike="noStrike" dirty="0">
                <a:solidFill>
                  <a:schemeClr val="bg1"/>
                </a:solidFill>
                <a:effectLst/>
                <a:latin typeface="-webkit-standard"/>
              </a:rPr>
              <a:t>DATS 6401 – Visualization of Complex Data</a:t>
            </a:r>
            <a:endParaRPr lang="en-US" b="1" dirty="0">
              <a:solidFill>
                <a:schemeClr val="bg1"/>
              </a:solidFill>
              <a:latin typeface="Aptos" panose="020B0004020202020204" pitchFamily="34" charset="0"/>
            </a:endParaRPr>
          </a:p>
        </p:txBody>
      </p:sp>
      <p:sp>
        <p:nvSpPr>
          <p:cNvPr id="7" name="TextBox 6">
            <a:extLst>
              <a:ext uri="{FF2B5EF4-FFF2-40B4-BE49-F238E27FC236}">
                <a16:creationId xmlns:a16="http://schemas.microsoft.com/office/drawing/2014/main" id="{1ADAB8CF-2FF2-214B-7D54-4D7F3394CD76}"/>
              </a:ext>
            </a:extLst>
          </p:cNvPr>
          <p:cNvSpPr txBox="1"/>
          <p:nvPr/>
        </p:nvSpPr>
        <p:spPr>
          <a:xfrm>
            <a:off x="364787" y="5496128"/>
            <a:ext cx="3944566" cy="923330"/>
          </a:xfrm>
          <a:prstGeom prst="rect">
            <a:avLst/>
          </a:prstGeom>
          <a:noFill/>
        </p:spPr>
        <p:txBody>
          <a:bodyPr wrap="square">
            <a:spAutoFit/>
          </a:bodyPr>
          <a:lstStyle/>
          <a:p>
            <a:pPr>
              <a:buNone/>
            </a:pPr>
            <a:r>
              <a:rPr lang="en-US" b="1">
                <a:solidFill>
                  <a:schemeClr val="bg1"/>
                </a:solidFill>
              </a:rPr>
              <a:t>Name</a:t>
            </a:r>
            <a:r>
              <a:rPr lang="en-US">
                <a:solidFill>
                  <a:schemeClr val="bg1"/>
                </a:solidFill>
              </a:rPr>
              <a:t>: Sagar Sanjay Shah</a:t>
            </a:r>
          </a:p>
          <a:p>
            <a:pPr>
              <a:buNone/>
            </a:pPr>
            <a:r>
              <a:rPr lang="en-US" b="1">
                <a:solidFill>
                  <a:schemeClr val="bg1"/>
                </a:solidFill>
              </a:rPr>
              <a:t>Instructor</a:t>
            </a:r>
            <a:r>
              <a:rPr lang="en-US">
                <a:solidFill>
                  <a:schemeClr val="bg1"/>
                </a:solidFill>
              </a:rPr>
              <a:t>: Prof. Reza Jafari </a:t>
            </a:r>
          </a:p>
          <a:p>
            <a:r>
              <a:rPr lang="en-US" b="1">
                <a:solidFill>
                  <a:schemeClr val="bg1"/>
                </a:solidFill>
              </a:rPr>
              <a:t>G26436634</a:t>
            </a:r>
            <a:endParaRPr lang="en-US" dirty="0">
              <a:solidFill>
                <a:schemeClr val="bg1"/>
              </a:solidFill>
            </a:endParaRPr>
          </a:p>
        </p:txBody>
      </p:sp>
      <p:pic>
        <p:nvPicPr>
          <p:cNvPr id="11" name="Picture 10">
            <a:extLst>
              <a:ext uri="{FF2B5EF4-FFF2-40B4-BE49-F238E27FC236}">
                <a16:creationId xmlns:a16="http://schemas.microsoft.com/office/drawing/2014/main" id="{45FE00AA-C7C4-A076-9EAA-A1AA30A2953C}"/>
              </a:ext>
            </a:extLst>
          </p:cNvPr>
          <p:cNvPicPr>
            <a:picLocks noChangeAspect="1"/>
          </p:cNvPicPr>
          <p:nvPr/>
        </p:nvPicPr>
        <p:blipFill>
          <a:blip r:embed="rId2"/>
          <a:srcRect t="25954" b="25546"/>
          <a:stretch/>
        </p:blipFill>
        <p:spPr>
          <a:xfrm>
            <a:off x="9486392" y="5366777"/>
            <a:ext cx="2053887" cy="996135"/>
          </a:xfrm>
          <a:prstGeom prst="rect">
            <a:avLst/>
          </a:prstGeom>
        </p:spPr>
      </p:pic>
    </p:spTree>
    <p:extLst>
      <p:ext uri="{BB962C8B-B14F-4D97-AF65-F5344CB8AC3E}">
        <p14:creationId xmlns:p14="http://schemas.microsoft.com/office/powerpoint/2010/main" val="2276261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8CA9EE-529D-3247-6E9E-6DE7A90CB313}"/>
              </a:ext>
            </a:extLst>
          </p:cNvPr>
          <p:cNvSpPr>
            <a:spLocks noGrp="1"/>
          </p:cNvSpPr>
          <p:nvPr>
            <p:ph sz="quarter" idx="13"/>
          </p:nvPr>
        </p:nvSpPr>
        <p:spPr>
          <a:xfrm>
            <a:off x="838199" y="1825625"/>
            <a:ext cx="5181599" cy="3434474"/>
          </a:xfrm>
        </p:spPr>
        <p:txBody>
          <a:bodyPr>
            <a:normAutofit/>
          </a:bodyPr>
          <a:lstStyle/>
          <a:p>
            <a:pPr>
              <a:buNone/>
            </a:pPr>
            <a:r>
              <a:rPr lang="en-US" sz="1200" b="1" dirty="0">
                <a:latin typeface="Aptos" panose="020B0004020202020204" pitchFamily="34" charset="0"/>
              </a:rPr>
              <a:t>Purpose of PCA:</a:t>
            </a:r>
            <a:br>
              <a:rPr lang="en-US" sz="1200" dirty="0">
                <a:latin typeface="Aptos" panose="020B0004020202020204" pitchFamily="34" charset="0"/>
              </a:rPr>
            </a:br>
            <a:r>
              <a:rPr lang="en-US" sz="1200" dirty="0">
                <a:latin typeface="Aptos" panose="020B0004020202020204" pitchFamily="34" charset="0"/>
              </a:rPr>
              <a:t>Principal Component Analysis (PCA) was applied to reduce dimensionality and multicollinearity among numeric features. It transforms the dataset into uncorrelated components while preserving as much variance as possible.</a:t>
            </a:r>
          </a:p>
          <a:p>
            <a:pPr>
              <a:buNone/>
            </a:pPr>
            <a:r>
              <a:rPr lang="en-US" sz="1200" b="1" dirty="0">
                <a:latin typeface="Aptos" panose="020B0004020202020204" pitchFamily="34" charset="0"/>
              </a:rPr>
              <a:t>Key Findings:</a:t>
            </a:r>
            <a:br>
              <a:rPr lang="en-US" sz="1200" dirty="0">
                <a:latin typeface="Aptos" panose="020B0004020202020204" pitchFamily="34" charset="0"/>
              </a:rPr>
            </a:br>
            <a:r>
              <a:rPr lang="en-US" sz="1200" dirty="0">
                <a:latin typeface="Aptos" panose="020B0004020202020204" pitchFamily="34" charset="0"/>
              </a:rPr>
              <a:t>The first two principal components (PC1 and PC2) capture a combined variance of </a:t>
            </a:r>
            <a:r>
              <a:rPr lang="en-US" sz="1200" b="1" dirty="0">
                <a:latin typeface="Aptos" panose="020B0004020202020204" pitchFamily="34" charset="0"/>
              </a:rPr>
              <a:t>~55.24%</a:t>
            </a:r>
            <a:r>
              <a:rPr lang="en-US" sz="1200" dirty="0">
                <a:latin typeface="Aptos" panose="020B0004020202020204" pitchFamily="34" charset="0"/>
              </a:rPr>
              <a:t>. The PCA scatter plot shows visible clustering based on heart disease presence, suggesting underlying patterns in the data.</a:t>
            </a:r>
          </a:p>
          <a:p>
            <a:pPr>
              <a:buNone/>
            </a:pPr>
            <a:r>
              <a:rPr lang="en-US" sz="1200" b="1" dirty="0">
                <a:latin typeface="Aptos" panose="020B0004020202020204" pitchFamily="34" charset="0"/>
              </a:rPr>
              <a:t>Insights for Modeling:</a:t>
            </a:r>
            <a:endParaRPr lang="en-US" sz="1200" dirty="0">
              <a:latin typeface="Aptos" panose="020B0004020202020204" pitchFamily="34" charset="0"/>
            </a:endParaRPr>
          </a:p>
          <a:p>
            <a:pPr>
              <a:buFont typeface="Arial" panose="020B0604020202020204" pitchFamily="34" charset="0"/>
              <a:buChar char="•"/>
            </a:pPr>
            <a:r>
              <a:rPr lang="en-US" sz="1200" dirty="0">
                <a:latin typeface="Aptos" panose="020B0004020202020204" pitchFamily="34" charset="0"/>
              </a:rPr>
              <a:t>PCA helps simplify complex datasets and improves the efficiency of models like logistic regression or clustering.</a:t>
            </a:r>
          </a:p>
          <a:p>
            <a:pPr marL="0" indent="0">
              <a:buNone/>
            </a:pPr>
            <a:endParaRPr lang="en-US" sz="1200" dirty="0">
              <a:latin typeface="Aptos" panose="020B0004020202020204" pitchFamily="34" charset="0"/>
            </a:endParaRPr>
          </a:p>
        </p:txBody>
      </p:sp>
      <p:pic>
        <p:nvPicPr>
          <p:cNvPr id="6" name="Content Placeholder 5">
            <a:extLst>
              <a:ext uri="{FF2B5EF4-FFF2-40B4-BE49-F238E27FC236}">
                <a16:creationId xmlns:a16="http://schemas.microsoft.com/office/drawing/2014/main" id="{A2D670D7-5A7F-337C-E059-BB633A18F6EE}"/>
              </a:ext>
            </a:extLst>
          </p:cNvPr>
          <p:cNvPicPr>
            <a:picLocks noGrp="1" noChangeAspect="1"/>
          </p:cNvPicPr>
          <p:nvPr>
            <p:ph sz="quarter" idx="14"/>
          </p:nvPr>
        </p:nvPicPr>
        <p:blipFill>
          <a:blip r:embed="rId2"/>
          <a:stretch>
            <a:fillRect/>
          </a:stretch>
        </p:blipFill>
        <p:spPr>
          <a:xfrm>
            <a:off x="6609723" y="1825625"/>
            <a:ext cx="4306551" cy="3434474"/>
          </a:xfrm>
          <a:noFill/>
        </p:spPr>
      </p:pic>
      <p:sp>
        <p:nvSpPr>
          <p:cNvPr id="4" name="Title 3">
            <a:extLst>
              <a:ext uri="{FF2B5EF4-FFF2-40B4-BE49-F238E27FC236}">
                <a16:creationId xmlns:a16="http://schemas.microsoft.com/office/drawing/2014/main" id="{F153AC3A-1D99-46B7-0D6C-FE97B41E8975}"/>
              </a:ext>
            </a:extLst>
          </p:cNvPr>
          <p:cNvSpPr>
            <a:spLocks noGrp="1"/>
          </p:cNvSpPr>
          <p:nvPr>
            <p:ph type="title"/>
          </p:nvPr>
        </p:nvSpPr>
        <p:spPr>
          <a:xfrm>
            <a:off x="854337" y="715617"/>
            <a:ext cx="10483326" cy="975070"/>
          </a:xfrm>
        </p:spPr>
        <p:txBody>
          <a:bodyPr anchor="ctr">
            <a:normAutofit/>
          </a:bodyPr>
          <a:lstStyle/>
          <a:p>
            <a:r>
              <a:rPr lang="en-US" sz="3500" i="0" u="none" strike="noStrike" dirty="0">
                <a:effectLst/>
                <a:latin typeface="Aptos" panose="020B0004020202020204" pitchFamily="34" charset="0"/>
              </a:rPr>
              <a:t>Principal Component Analysis (PCA)</a:t>
            </a:r>
            <a:endParaRPr lang="en-US" sz="3500" dirty="0">
              <a:latin typeface="Aptos" panose="020B0004020202020204" pitchFamily="34" charset="0"/>
            </a:endParaRPr>
          </a:p>
        </p:txBody>
      </p:sp>
    </p:spTree>
    <p:extLst>
      <p:ext uri="{BB962C8B-B14F-4D97-AF65-F5344CB8AC3E}">
        <p14:creationId xmlns:p14="http://schemas.microsoft.com/office/powerpoint/2010/main" val="934757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A5929C-5C24-7657-6774-C07A627C28A7}"/>
              </a:ext>
            </a:extLst>
          </p:cNvPr>
          <p:cNvSpPr>
            <a:spLocks noGrp="1"/>
          </p:cNvSpPr>
          <p:nvPr>
            <p:ph sz="quarter" idx="13"/>
          </p:nvPr>
        </p:nvSpPr>
        <p:spPr>
          <a:xfrm>
            <a:off x="838200" y="1825625"/>
            <a:ext cx="4838702" cy="3434474"/>
          </a:xfrm>
        </p:spPr>
        <p:txBody>
          <a:bodyPr>
            <a:normAutofit/>
          </a:bodyPr>
          <a:lstStyle/>
          <a:p>
            <a:r>
              <a:rPr lang="en-US" sz="1300" dirty="0">
                <a:latin typeface="Aptos" panose="020B0004020202020204" pitchFamily="34" charset="0"/>
              </a:rPr>
              <a:t>The median BMI for both males and females is closely aligned, but the distribution is slightly wider in males, suggesting more variability.</a:t>
            </a:r>
          </a:p>
          <a:p>
            <a:r>
              <a:rPr lang="en-US" sz="1300" dirty="0">
                <a:latin typeface="Aptos" panose="020B0004020202020204" pitchFamily="34" charset="0"/>
              </a:rPr>
              <a:t>Female BMI values tend to be more concentrated with a narrower interquartile range (IQR), while males show a slightly higher upper whisker, indicating more cases with elevated BMI.</a:t>
            </a:r>
          </a:p>
          <a:p>
            <a:r>
              <a:rPr lang="en-US" sz="1300" i="0" u="none" strike="noStrike" dirty="0">
                <a:effectLst/>
                <a:latin typeface="Aptos" panose="020B0004020202020204" pitchFamily="34" charset="0"/>
              </a:rPr>
              <a:t>Both genders show BMI outliers, but males have more upper outliers, which may be linked to lifestyle or comorbidities like heart disease.</a:t>
            </a:r>
            <a:endParaRPr lang="en-US" sz="1300" dirty="0">
              <a:latin typeface="Aptos" panose="020B0004020202020204" pitchFamily="34" charset="0"/>
            </a:endParaRPr>
          </a:p>
        </p:txBody>
      </p:sp>
      <p:pic>
        <p:nvPicPr>
          <p:cNvPr id="9" name="Content Placeholder 8">
            <a:extLst>
              <a:ext uri="{FF2B5EF4-FFF2-40B4-BE49-F238E27FC236}">
                <a16:creationId xmlns:a16="http://schemas.microsoft.com/office/drawing/2014/main" id="{944EE380-33D5-CE97-BCCB-04E8340C9CD7}"/>
              </a:ext>
            </a:extLst>
          </p:cNvPr>
          <p:cNvPicPr>
            <a:picLocks noGrp="1" noChangeAspect="1"/>
          </p:cNvPicPr>
          <p:nvPr>
            <p:ph sz="quarter" idx="14"/>
          </p:nvPr>
        </p:nvPicPr>
        <p:blipFill>
          <a:blip r:embed="rId2"/>
          <a:srcRect l="826" r="998" b="1677"/>
          <a:stretch/>
        </p:blipFill>
        <p:spPr>
          <a:xfrm>
            <a:off x="5676901" y="1825625"/>
            <a:ext cx="5619631" cy="3376800"/>
          </a:xfrm>
          <a:noFill/>
        </p:spPr>
      </p:pic>
      <p:sp>
        <p:nvSpPr>
          <p:cNvPr id="4" name="Title 3">
            <a:extLst>
              <a:ext uri="{FF2B5EF4-FFF2-40B4-BE49-F238E27FC236}">
                <a16:creationId xmlns:a16="http://schemas.microsoft.com/office/drawing/2014/main" id="{513EB210-A455-0495-B83C-AF4A06CAD8D5}"/>
              </a:ext>
            </a:extLst>
          </p:cNvPr>
          <p:cNvSpPr>
            <a:spLocks noGrp="1"/>
          </p:cNvSpPr>
          <p:nvPr>
            <p:ph type="title"/>
          </p:nvPr>
        </p:nvSpPr>
        <p:spPr>
          <a:xfrm>
            <a:off x="854337" y="715617"/>
            <a:ext cx="10483326" cy="975070"/>
          </a:xfrm>
        </p:spPr>
        <p:txBody>
          <a:bodyPr anchor="ctr">
            <a:normAutofit/>
          </a:bodyPr>
          <a:lstStyle/>
          <a:p>
            <a:r>
              <a:rPr lang="en-US" sz="3500" i="0" u="none" strike="noStrike" dirty="0">
                <a:effectLst/>
                <a:latin typeface="Aptos" panose="020B0004020202020204" pitchFamily="34" charset="0"/>
              </a:rPr>
              <a:t>Gender-Based Differences in BMI</a:t>
            </a:r>
            <a:endParaRPr lang="en-US" sz="3500" dirty="0">
              <a:latin typeface="Aptos" panose="020B0004020202020204" pitchFamily="34" charset="0"/>
            </a:endParaRPr>
          </a:p>
        </p:txBody>
      </p:sp>
    </p:spTree>
    <p:extLst>
      <p:ext uri="{BB962C8B-B14F-4D97-AF65-F5344CB8AC3E}">
        <p14:creationId xmlns:p14="http://schemas.microsoft.com/office/powerpoint/2010/main" val="2074432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9B4BF2-CFBE-B094-3E99-3D566214E208}"/>
              </a:ext>
            </a:extLst>
          </p:cNvPr>
          <p:cNvSpPr>
            <a:spLocks noGrp="1"/>
          </p:cNvSpPr>
          <p:nvPr>
            <p:ph sz="quarter" idx="13"/>
          </p:nvPr>
        </p:nvSpPr>
        <p:spPr>
          <a:xfrm>
            <a:off x="838199" y="1825625"/>
            <a:ext cx="5181599" cy="3434474"/>
          </a:xfrm>
        </p:spPr>
        <p:txBody>
          <a:bodyPr>
            <a:normAutofit/>
          </a:bodyPr>
          <a:lstStyle/>
          <a:p>
            <a:pPr>
              <a:buFont typeface="Arial" panose="020B0604020202020204" pitchFamily="34" charset="0"/>
              <a:buChar char="•"/>
            </a:pPr>
            <a:r>
              <a:rPr lang="en-US" sz="1300" i="0" u="none" strike="noStrike" dirty="0">
                <a:effectLst/>
                <a:latin typeface="Aptos" panose="020B0004020202020204" pitchFamily="34" charset="0"/>
              </a:rPr>
              <a:t>This joint KDE plot visualizes the distribution overlap between BMI and Sleep Time.</a:t>
            </a:r>
          </a:p>
          <a:p>
            <a:pPr>
              <a:buFont typeface="Arial" panose="020B0604020202020204" pitchFamily="34" charset="0"/>
              <a:buChar char="•"/>
            </a:pPr>
            <a:r>
              <a:rPr lang="en-US" sz="1300" i="0" u="none" strike="noStrike" dirty="0">
                <a:effectLst/>
                <a:latin typeface="Aptos" panose="020B0004020202020204" pitchFamily="34" charset="0"/>
              </a:rPr>
              <a:t>The densest region (darkest blue) shows most individuals cluster around 7–8 hours of sleep and BMI of 24–28, indicating a relatively healthy lifestyle zone.</a:t>
            </a:r>
          </a:p>
          <a:p>
            <a:pPr>
              <a:buFont typeface="Arial" panose="020B0604020202020204" pitchFamily="34" charset="0"/>
              <a:buChar char="•"/>
            </a:pPr>
            <a:r>
              <a:rPr lang="en-US" sz="1300" i="0" u="none" strike="noStrike" dirty="0">
                <a:effectLst/>
                <a:latin typeface="Aptos" panose="020B0004020202020204" pitchFamily="34" charset="0"/>
              </a:rPr>
              <a:t>High-density cluster in the center suggests a strong association between moderate sleep and healthy BMI.</a:t>
            </a:r>
          </a:p>
          <a:p>
            <a:pPr>
              <a:buFont typeface="Arial" panose="020B0604020202020204" pitchFamily="34" charset="0"/>
              <a:buChar char="•"/>
            </a:pPr>
            <a:r>
              <a:rPr lang="en-US" sz="1300" i="0" u="none" strike="noStrike" dirty="0">
                <a:effectLst/>
                <a:latin typeface="Aptos" panose="020B0004020202020204" pitchFamily="34" charset="0"/>
              </a:rPr>
              <a:t>Spread on both axes shows that both insufficient and excessive sleep can correspond with higher or lower BMI values.</a:t>
            </a:r>
          </a:p>
        </p:txBody>
      </p:sp>
      <p:pic>
        <p:nvPicPr>
          <p:cNvPr id="6" name="Content Placeholder 5">
            <a:extLst>
              <a:ext uri="{FF2B5EF4-FFF2-40B4-BE49-F238E27FC236}">
                <a16:creationId xmlns:a16="http://schemas.microsoft.com/office/drawing/2014/main" id="{7C5B304D-73C3-574C-EC3F-1D9CAC498D87}"/>
              </a:ext>
            </a:extLst>
          </p:cNvPr>
          <p:cNvPicPr>
            <a:picLocks noGrp="1" noChangeAspect="1"/>
          </p:cNvPicPr>
          <p:nvPr>
            <p:ph sz="quarter" idx="14"/>
          </p:nvPr>
        </p:nvPicPr>
        <p:blipFill>
          <a:blip r:embed="rId2"/>
          <a:stretch>
            <a:fillRect/>
          </a:stretch>
        </p:blipFill>
        <p:spPr>
          <a:xfrm>
            <a:off x="7001729" y="1825625"/>
            <a:ext cx="3522538" cy="3434474"/>
          </a:xfrm>
          <a:noFill/>
        </p:spPr>
      </p:pic>
      <p:sp>
        <p:nvSpPr>
          <p:cNvPr id="4" name="Title 3">
            <a:extLst>
              <a:ext uri="{FF2B5EF4-FFF2-40B4-BE49-F238E27FC236}">
                <a16:creationId xmlns:a16="http://schemas.microsoft.com/office/drawing/2014/main" id="{8707BA12-5775-3298-D3BC-8CE3C87C44EE}"/>
              </a:ext>
            </a:extLst>
          </p:cNvPr>
          <p:cNvSpPr>
            <a:spLocks noGrp="1"/>
          </p:cNvSpPr>
          <p:nvPr>
            <p:ph type="title"/>
          </p:nvPr>
        </p:nvSpPr>
        <p:spPr>
          <a:xfrm>
            <a:off x="854337" y="715617"/>
            <a:ext cx="10483326" cy="975070"/>
          </a:xfrm>
        </p:spPr>
        <p:txBody>
          <a:bodyPr anchor="ctr">
            <a:normAutofit/>
          </a:bodyPr>
          <a:lstStyle/>
          <a:p>
            <a:r>
              <a:rPr lang="en-US" sz="3500" i="0" u="none" strike="noStrike" dirty="0">
                <a:effectLst/>
                <a:latin typeface="Aptos" panose="020B0004020202020204" pitchFamily="34" charset="0"/>
              </a:rPr>
              <a:t>Joint KDE Plot: Sleep Time vs BMI</a:t>
            </a:r>
            <a:endParaRPr lang="en-US" sz="3500" dirty="0">
              <a:latin typeface="Aptos" panose="020B0004020202020204" pitchFamily="34" charset="0"/>
            </a:endParaRPr>
          </a:p>
        </p:txBody>
      </p:sp>
    </p:spTree>
    <p:extLst>
      <p:ext uri="{BB962C8B-B14F-4D97-AF65-F5344CB8AC3E}">
        <p14:creationId xmlns:p14="http://schemas.microsoft.com/office/powerpoint/2010/main" val="966173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C76E8C-D917-8550-284B-2B26A184D533}"/>
              </a:ext>
            </a:extLst>
          </p:cNvPr>
          <p:cNvSpPr>
            <a:spLocks noGrp="1"/>
          </p:cNvSpPr>
          <p:nvPr>
            <p:ph sz="quarter" idx="13"/>
          </p:nvPr>
        </p:nvSpPr>
        <p:spPr>
          <a:xfrm>
            <a:off x="838199" y="1825625"/>
            <a:ext cx="5181599" cy="3434474"/>
          </a:xfrm>
        </p:spPr>
        <p:txBody>
          <a:bodyPr>
            <a:normAutofit/>
          </a:bodyPr>
          <a:lstStyle/>
          <a:p>
            <a:pPr>
              <a:buFont typeface="Arial" panose="020B0604020202020204" pitchFamily="34" charset="0"/>
              <a:buChar char="•"/>
            </a:pPr>
            <a:r>
              <a:rPr lang="en-US" sz="1300" i="0" u="none" strike="noStrike" dirty="0">
                <a:effectLst/>
                <a:latin typeface="Aptos" panose="020B0004020202020204" pitchFamily="34" charset="0"/>
              </a:rPr>
              <a:t>BMI increases steadily from age 18–24 through middle age (45–54), peaking around 45–49 with an average BMI of nearly 28.4.</a:t>
            </a:r>
          </a:p>
          <a:p>
            <a:pPr>
              <a:buFont typeface="Arial" panose="020B0604020202020204" pitchFamily="34" charset="0"/>
              <a:buChar char="•"/>
            </a:pPr>
            <a:r>
              <a:rPr lang="en-US" sz="1300" i="0" u="none" strike="noStrike" dirty="0">
                <a:effectLst/>
                <a:latin typeface="Aptos" panose="020B0004020202020204" pitchFamily="34" charset="0"/>
              </a:rPr>
              <a:t>The youngest group (18–24) has the lowest average BMI, whereas middle-aged adults (40–59) exhibit the highest obesity risk.</a:t>
            </a:r>
          </a:p>
          <a:p>
            <a:pPr>
              <a:buFont typeface="Arial" panose="020B0604020202020204" pitchFamily="34" charset="0"/>
              <a:buChar char="•"/>
            </a:pPr>
            <a:r>
              <a:rPr lang="en-US" sz="1300" i="0" u="none" strike="noStrike" dirty="0">
                <a:effectLst/>
                <a:latin typeface="Aptos" panose="020B0004020202020204" pitchFamily="34" charset="0"/>
              </a:rPr>
              <a:t>The upward BMI trend through adulthood highlights the need for early lifestyle interventions to curb weight gain during high-risk age periods.</a:t>
            </a:r>
          </a:p>
          <a:p>
            <a:pPr>
              <a:buFont typeface="Arial" panose="020B0604020202020204" pitchFamily="34" charset="0"/>
              <a:buChar char="•"/>
            </a:pPr>
            <a:r>
              <a:rPr lang="en-US" sz="1300" i="0" u="none" strike="noStrike" dirty="0">
                <a:effectLst/>
                <a:latin typeface="Aptos" panose="020B0004020202020204" pitchFamily="34" charset="0"/>
              </a:rPr>
              <a:t>The decline in later age may be due to loss of muscle mass or changing dietary and physical activity habits.</a:t>
            </a:r>
          </a:p>
        </p:txBody>
      </p:sp>
      <p:pic>
        <p:nvPicPr>
          <p:cNvPr id="6" name="Content Placeholder 5">
            <a:extLst>
              <a:ext uri="{FF2B5EF4-FFF2-40B4-BE49-F238E27FC236}">
                <a16:creationId xmlns:a16="http://schemas.microsoft.com/office/drawing/2014/main" id="{265E5D10-434A-CA5D-D31F-706599204B52}"/>
              </a:ext>
            </a:extLst>
          </p:cNvPr>
          <p:cNvPicPr>
            <a:picLocks noGrp="1" noChangeAspect="1"/>
          </p:cNvPicPr>
          <p:nvPr>
            <p:ph sz="quarter" idx="14"/>
          </p:nvPr>
        </p:nvPicPr>
        <p:blipFill>
          <a:blip r:embed="rId2"/>
          <a:srcRect t="1604"/>
          <a:stretch/>
        </p:blipFill>
        <p:spPr>
          <a:xfrm>
            <a:off x="6172199" y="2032000"/>
            <a:ext cx="5181599" cy="3071818"/>
          </a:xfrm>
          <a:noFill/>
        </p:spPr>
      </p:pic>
      <p:sp>
        <p:nvSpPr>
          <p:cNvPr id="4" name="Title 3">
            <a:extLst>
              <a:ext uri="{FF2B5EF4-FFF2-40B4-BE49-F238E27FC236}">
                <a16:creationId xmlns:a16="http://schemas.microsoft.com/office/drawing/2014/main" id="{39344027-55B3-0605-8FB5-CBD44EBB4F03}"/>
              </a:ext>
            </a:extLst>
          </p:cNvPr>
          <p:cNvSpPr>
            <a:spLocks noGrp="1"/>
          </p:cNvSpPr>
          <p:nvPr>
            <p:ph type="title"/>
          </p:nvPr>
        </p:nvSpPr>
        <p:spPr>
          <a:xfrm>
            <a:off x="854337" y="715617"/>
            <a:ext cx="10483326" cy="975070"/>
          </a:xfrm>
        </p:spPr>
        <p:txBody>
          <a:bodyPr anchor="ctr">
            <a:normAutofit/>
          </a:bodyPr>
          <a:lstStyle/>
          <a:p>
            <a:r>
              <a:rPr lang="en-US" sz="3500" i="0" u="none" strike="noStrike" dirty="0">
                <a:effectLst/>
                <a:latin typeface="Aptos" panose="020B0004020202020204" pitchFamily="34" charset="0"/>
              </a:rPr>
              <a:t>Line Plot – Average BMI Across Age Categories</a:t>
            </a:r>
            <a:endParaRPr lang="en-US" sz="3500" dirty="0">
              <a:latin typeface="Aptos" panose="020B0004020202020204" pitchFamily="34" charset="0"/>
            </a:endParaRPr>
          </a:p>
        </p:txBody>
      </p:sp>
    </p:spTree>
    <p:extLst>
      <p:ext uri="{BB962C8B-B14F-4D97-AF65-F5344CB8AC3E}">
        <p14:creationId xmlns:p14="http://schemas.microsoft.com/office/powerpoint/2010/main" val="3628156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D7A00F-C5F5-36E8-FA66-B4E922AF7D2C}"/>
              </a:ext>
            </a:extLst>
          </p:cNvPr>
          <p:cNvSpPr>
            <a:spLocks noGrp="1"/>
          </p:cNvSpPr>
          <p:nvPr>
            <p:ph sz="quarter" idx="13"/>
          </p:nvPr>
        </p:nvSpPr>
        <p:spPr>
          <a:xfrm>
            <a:off x="838199" y="1825625"/>
            <a:ext cx="5181599" cy="3434474"/>
          </a:xfrm>
        </p:spPr>
        <p:txBody>
          <a:bodyPr>
            <a:normAutofit/>
          </a:bodyPr>
          <a:lstStyle/>
          <a:p>
            <a:r>
              <a:rPr lang="en-US" sz="1300" dirty="0">
                <a:latin typeface="Aptos" panose="020B0004020202020204" pitchFamily="34" charset="0"/>
              </a:rPr>
              <a:t>This point plot visualizes how average BMI varies across age groups, split by heart disease status.</a:t>
            </a:r>
          </a:p>
          <a:p>
            <a:r>
              <a:rPr lang="en-US" sz="1300" dirty="0">
                <a:latin typeface="Aptos" panose="020B0004020202020204" pitchFamily="34" charset="0"/>
              </a:rPr>
              <a:t>Individuals with heart disease generally show higher average BMI across multiple age groups, indicating obesity as a consistent risk factor.</a:t>
            </a:r>
          </a:p>
          <a:p>
            <a:r>
              <a:rPr lang="en-US" sz="1300" dirty="0">
                <a:latin typeface="Aptos" panose="020B0004020202020204" pitchFamily="34" charset="0"/>
              </a:rPr>
              <a:t>Some age groups (30–44, 55–59) show especially pronounced differences, reinforcing the need for targeted intervention.</a:t>
            </a:r>
          </a:p>
          <a:p>
            <a:r>
              <a:rPr lang="en-US" sz="1300" dirty="0">
                <a:latin typeface="Aptos" panose="020B0004020202020204" pitchFamily="34" charset="0"/>
              </a:rPr>
              <a:t>This chart combines trend insight + statistical reliability, making it a powerful addition to our health risk assessment.</a:t>
            </a:r>
          </a:p>
          <a:p>
            <a:pPr marL="0" indent="0">
              <a:buNone/>
            </a:pPr>
            <a:endParaRPr lang="en-US" sz="1300" dirty="0">
              <a:latin typeface="Aptos" panose="020B0004020202020204" pitchFamily="34" charset="0"/>
            </a:endParaRPr>
          </a:p>
        </p:txBody>
      </p:sp>
      <p:pic>
        <p:nvPicPr>
          <p:cNvPr id="6" name="Content Placeholder 5">
            <a:extLst>
              <a:ext uri="{FF2B5EF4-FFF2-40B4-BE49-F238E27FC236}">
                <a16:creationId xmlns:a16="http://schemas.microsoft.com/office/drawing/2014/main" id="{6A2F0820-19CD-5FFB-FFD5-CB4BC4045B5B}"/>
              </a:ext>
            </a:extLst>
          </p:cNvPr>
          <p:cNvPicPr>
            <a:picLocks noGrp="1" noChangeAspect="1"/>
          </p:cNvPicPr>
          <p:nvPr>
            <p:ph sz="quarter" idx="14"/>
          </p:nvPr>
        </p:nvPicPr>
        <p:blipFill>
          <a:blip r:embed="rId2"/>
          <a:srcRect l="772"/>
          <a:stretch/>
        </p:blipFill>
        <p:spPr>
          <a:xfrm>
            <a:off x="6212205" y="2007814"/>
            <a:ext cx="5141593" cy="3070096"/>
          </a:xfrm>
          <a:noFill/>
        </p:spPr>
      </p:pic>
      <p:sp>
        <p:nvSpPr>
          <p:cNvPr id="4" name="Title 3">
            <a:extLst>
              <a:ext uri="{FF2B5EF4-FFF2-40B4-BE49-F238E27FC236}">
                <a16:creationId xmlns:a16="http://schemas.microsoft.com/office/drawing/2014/main" id="{58CA9F72-E158-E17E-ECA1-9DF5C02647B0}"/>
              </a:ext>
            </a:extLst>
          </p:cNvPr>
          <p:cNvSpPr>
            <a:spLocks noGrp="1"/>
          </p:cNvSpPr>
          <p:nvPr>
            <p:ph type="title"/>
          </p:nvPr>
        </p:nvSpPr>
        <p:spPr>
          <a:xfrm>
            <a:off x="854337" y="715617"/>
            <a:ext cx="10483326" cy="975070"/>
          </a:xfrm>
        </p:spPr>
        <p:txBody>
          <a:bodyPr anchor="ctr">
            <a:normAutofit/>
          </a:bodyPr>
          <a:lstStyle/>
          <a:p>
            <a:r>
              <a:rPr lang="en-US" sz="3500" i="0" u="none" strike="noStrike" dirty="0">
                <a:effectLst/>
                <a:latin typeface="Aptos" panose="020B0004020202020204" pitchFamily="34" charset="0"/>
              </a:rPr>
              <a:t>BMI Differences by Age and Heart Disease Status</a:t>
            </a:r>
            <a:endParaRPr lang="en-US" sz="3500" dirty="0">
              <a:latin typeface="Aptos" panose="020B0004020202020204" pitchFamily="34" charset="0"/>
            </a:endParaRPr>
          </a:p>
        </p:txBody>
      </p:sp>
    </p:spTree>
    <p:extLst>
      <p:ext uri="{BB962C8B-B14F-4D97-AF65-F5344CB8AC3E}">
        <p14:creationId xmlns:p14="http://schemas.microsoft.com/office/powerpoint/2010/main" val="2774706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82CA98-906F-CE10-90C5-0DE5CC7129E3}"/>
              </a:ext>
            </a:extLst>
          </p:cNvPr>
          <p:cNvSpPr>
            <a:spLocks noGrp="1"/>
          </p:cNvSpPr>
          <p:nvPr>
            <p:ph sz="quarter" idx="13"/>
          </p:nvPr>
        </p:nvSpPr>
        <p:spPr>
          <a:xfrm>
            <a:off x="838199" y="1825625"/>
            <a:ext cx="5181599" cy="3434474"/>
          </a:xfrm>
        </p:spPr>
        <p:txBody>
          <a:bodyPr>
            <a:normAutofit/>
          </a:bodyPr>
          <a:lstStyle/>
          <a:p>
            <a:r>
              <a:rPr lang="en-US" sz="1300" dirty="0">
                <a:latin typeface="Aptos" panose="020B0004020202020204" pitchFamily="34" charset="0"/>
              </a:rPr>
              <a:t>This violin plot compares the distribution of sleep duration between individuals with and without heart disease.</a:t>
            </a:r>
          </a:p>
          <a:p>
            <a:r>
              <a:rPr lang="en-US" sz="1300" dirty="0">
                <a:latin typeface="Aptos" panose="020B0004020202020204" pitchFamily="34" charset="0"/>
              </a:rPr>
              <a:t>People without heart disease tend to sleep slightly longer and show a more balanced distribution, mostly clustering around 7–8 hours.</a:t>
            </a:r>
          </a:p>
          <a:p>
            <a:r>
              <a:rPr lang="en-US" sz="1300" dirty="0">
                <a:latin typeface="Aptos" panose="020B0004020202020204" pitchFamily="34" charset="0"/>
              </a:rPr>
              <a:t>On the other hand, those with heart disease exhibit a slightly shorter and tighter range, indicating a possible correlation between reduced or irregular sleep and heart disease risk.</a:t>
            </a:r>
          </a:p>
          <a:p>
            <a:r>
              <a:rPr lang="en-US" sz="1300" dirty="0">
                <a:latin typeface="Aptos" panose="020B0004020202020204" pitchFamily="34" charset="0"/>
              </a:rPr>
              <a:t>The violin shape visually highlights the density and variability, offering more detail than boxplots alone.</a:t>
            </a:r>
          </a:p>
          <a:p>
            <a:endParaRPr lang="en-US" sz="1300" dirty="0">
              <a:latin typeface="Aptos" panose="020B0004020202020204" pitchFamily="34" charset="0"/>
            </a:endParaRPr>
          </a:p>
        </p:txBody>
      </p:sp>
      <p:pic>
        <p:nvPicPr>
          <p:cNvPr id="6" name="Content Placeholder 5">
            <a:extLst>
              <a:ext uri="{FF2B5EF4-FFF2-40B4-BE49-F238E27FC236}">
                <a16:creationId xmlns:a16="http://schemas.microsoft.com/office/drawing/2014/main" id="{239E2885-2095-87FA-6BFB-8A0DFC35BE1B}"/>
              </a:ext>
            </a:extLst>
          </p:cNvPr>
          <p:cNvPicPr>
            <a:picLocks noGrp="1" noChangeAspect="1"/>
          </p:cNvPicPr>
          <p:nvPr>
            <p:ph sz="quarter" idx="14"/>
          </p:nvPr>
        </p:nvPicPr>
        <p:blipFill>
          <a:blip r:embed="rId3"/>
          <a:srcRect l="962"/>
          <a:stretch/>
        </p:blipFill>
        <p:spPr>
          <a:xfrm>
            <a:off x="6222045" y="2007814"/>
            <a:ext cx="5131753" cy="3070096"/>
          </a:xfrm>
          <a:noFill/>
        </p:spPr>
      </p:pic>
      <p:sp>
        <p:nvSpPr>
          <p:cNvPr id="4" name="Title 3">
            <a:extLst>
              <a:ext uri="{FF2B5EF4-FFF2-40B4-BE49-F238E27FC236}">
                <a16:creationId xmlns:a16="http://schemas.microsoft.com/office/drawing/2014/main" id="{1BF6DC66-485E-E6DD-1493-90894D8D8BC4}"/>
              </a:ext>
            </a:extLst>
          </p:cNvPr>
          <p:cNvSpPr>
            <a:spLocks noGrp="1"/>
          </p:cNvSpPr>
          <p:nvPr>
            <p:ph type="title"/>
          </p:nvPr>
        </p:nvSpPr>
        <p:spPr>
          <a:xfrm>
            <a:off x="854337" y="715617"/>
            <a:ext cx="10483326" cy="975070"/>
          </a:xfrm>
        </p:spPr>
        <p:txBody>
          <a:bodyPr anchor="ctr">
            <a:normAutofit/>
          </a:bodyPr>
          <a:lstStyle/>
          <a:p>
            <a:r>
              <a:rPr lang="en-US" sz="3500" i="0" u="none" strike="noStrike" dirty="0">
                <a:effectLst/>
                <a:latin typeface="Aptos" panose="020B0004020202020204" pitchFamily="34" charset="0"/>
              </a:rPr>
              <a:t>Impact of Sleep Patterns on Heart Health</a:t>
            </a:r>
            <a:endParaRPr lang="en-US" sz="3500" dirty="0">
              <a:latin typeface="Aptos" panose="020B0004020202020204" pitchFamily="34" charset="0"/>
            </a:endParaRPr>
          </a:p>
        </p:txBody>
      </p:sp>
    </p:spTree>
    <p:extLst>
      <p:ext uri="{BB962C8B-B14F-4D97-AF65-F5344CB8AC3E}">
        <p14:creationId xmlns:p14="http://schemas.microsoft.com/office/powerpoint/2010/main" val="2283727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2F0627-799A-C8D5-34B3-71F133EE9EF0}"/>
              </a:ext>
            </a:extLst>
          </p:cNvPr>
          <p:cNvSpPr>
            <a:spLocks noGrp="1"/>
          </p:cNvSpPr>
          <p:nvPr>
            <p:ph sz="quarter" idx="13"/>
          </p:nvPr>
        </p:nvSpPr>
        <p:spPr>
          <a:xfrm>
            <a:off x="838199" y="1825625"/>
            <a:ext cx="5181599" cy="3434474"/>
          </a:xfrm>
        </p:spPr>
        <p:txBody>
          <a:bodyPr>
            <a:noAutofit/>
          </a:bodyPr>
          <a:lstStyle/>
          <a:p>
            <a:pPr>
              <a:buNone/>
            </a:pPr>
            <a:r>
              <a:rPr lang="en-US" sz="1300" b="1" i="0" u="none" strike="noStrike" dirty="0">
                <a:effectLst/>
                <a:latin typeface="Aptos" panose="020B0004020202020204" pitchFamily="34" charset="0"/>
              </a:rPr>
              <a:t>Correlation Analysis of Selected Variables</a:t>
            </a:r>
            <a:endParaRPr lang="en-US" sz="1300" b="0" i="0" u="none" strike="noStrike" dirty="0">
              <a:effectLst/>
              <a:latin typeface="Aptos" panose="020B0004020202020204" pitchFamily="34" charset="0"/>
            </a:endParaRPr>
          </a:p>
          <a:p>
            <a:r>
              <a:rPr lang="en-US" sz="1200" b="1" dirty="0"/>
              <a:t>Heart Disease and Smoking (0.10):</a:t>
            </a:r>
            <a:br>
              <a:rPr lang="en-US" sz="1200" dirty="0"/>
            </a:br>
            <a:r>
              <a:rPr lang="en-US" sz="1200" dirty="0"/>
              <a:t>Shows a slight positive correlation, suggesting that smokers might have a marginally higher risk of heart disease in this dataset.</a:t>
            </a:r>
          </a:p>
          <a:p>
            <a:r>
              <a:rPr lang="en-US" sz="1200" b="1" dirty="0"/>
              <a:t>Heart Disease and BMI (0.04):</a:t>
            </a:r>
            <a:br>
              <a:rPr lang="en-US" sz="1200" dirty="0"/>
            </a:br>
            <a:r>
              <a:rPr lang="en-US" sz="1200" dirty="0"/>
              <a:t>Very weak correlation, indicating BMI alone is not a strong indicator of heart disease.</a:t>
            </a:r>
          </a:p>
          <a:p>
            <a:r>
              <a:rPr lang="en-US" sz="1200" b="1" dirty="0"/>
              <a:t>Heart Disease and Alcohol Drinking (0.05):</a:t>
            </a:r>
            <a:br>
              <a:rPr lang="en-US" sz="1200" dirty="0"/>
            </a:br>
            <a:r>
              <a:rPr lang="en-US" sz="1200" dirty="0"/>
              <a:t>Extremely low correlation, meaning alcohol consumption doesn’t strongly correlate with heart disease.</a:t>
            </a:r>
          </a:p>
          <a:p>
            <a:r>
              <a:rPr lang="en-US" sz="1200" b="1" dirty="0"/>
              <a:t>Mental Health and Physical Health (0.13):</a:t>
            </a:r>
            <a:br>
              <a:rPr lang="en-US" sz="1200" dirty="0"/>
            </a:br>
            <a:r>
              <a:rPr lang="en-US" sz="1200" dirty="0"/>
              <a:t>The highest correlation shown — indicates that people with poor physical health tend to also report more mentally unhealthy days.</a:t>
            </a:r>
          </a:p>
          <a:p>
            <a:endParaRPr lang="en-US" sz="1300" dirty="0">
              <a:latin typeface="Aptos" panose="020B0004020202020204" pitchFamily="34" charset="0"/>
            </a:endParaRPr>
          </a:p>
        </p:txBody>
      </p:sp>
      <p:pic>
        <p:nvPicPr>
          <p:cNvPr id="7" name="Picture 6" descr="A screen shot of a graph&#10;&#10;AI-generated content may be incorrect.">
            <a:extLst>
              <a:ext uri="{FF2B5EF4-FFF2-40B4-BE49-F238E27FC236}">
                <a16:creationId xmlns:a16="http://schemas.microsoft.com/office/drawing/2014/main" id="{7548661F-AA89-2494-E027-80B8E24F6D70}"/>
              </a:ext>
            </a:extLst>
          </p:cNvPr>
          <p:cNvPicPr>
            <a:picLocks noChangeAspect="1"/>
          </p:cNvPicPr>
          <p:nvPr/>
        </p:nvPicPr>
        <p:blipFill>
          <a:blip r:embed="rId2"/>
          <a:stretch>
            <a:fillRect/>
          </a:stretch>
        </p:blipFill>
        <p:spPr>
          <a:xfrm>
            <a:off x="6700251" y="1825625"/>
            <a:ext cx="4125494" cy="3434474"/>
          </a:xfrm>
          <a:prstGeom prst="rect">
            <a:avLst/>
          </a:prstGeom>
          <a:noFill/>
        </p:spPr>
      </p:pic>
      <p:sp>
        <p:nvSpPr>
          <p:cNvPr id="3" name="Title 2">
            <a:extLst>
              <a:ext uri="{FF2B5EF4-FFF2-40B4-BE49-F238E27FC236}">
                <a16:creationId xmlns:a16="http://schemas.microsoft.com/office/drawing/2014/main" id="{3C1F6950-B835-BBE9-2C68-85D66E66497C}"/>
              </a:ext>
            </a:extLst>
          </p:cNvPr>
          <p:cNvSpPr>
            <a:spLocks noGrp="1"/>
          </p:cNvSpPr>
          <p:nvPr>
            <p:ph type="title"/>
          </p:nvPr>
        </p:nvSpPr>
        <p:spPr>
          <a:xfrm>
            <a:off x="854337" y="715617"/>
            <a:ext cx="10483326" cy="975070"/>
          </a:xfrm>
        </p:spPr>
        <p:txBody>
          <a:bodyPr anchor="ctr">
            <a:normAutofit/>
          </a:bodyPr>
          <a:lstStyle/>
          <a:p>
            <a:r>
              <a:rPr lang="en-US" sz="3500" dirty="0">
                <a:latin typeface="Aptos" panose="020B0004020202020204" pitchFamily="34" charset="0"/>
              </a:rPr>
              <a:t>Correlation Heatmap of Numerical Columns</a:t>
            </a:r>
          </a:p>
        </p:txBody>
      </p:sp>
    </p:spTree>
    <p:extLst>
      <p:ext uri="{BB962C8B-B14F-4D97-AF65-F5344CB8AC3E}">
        <p14:creationId xmlns:p14="http://schemas.microsoft.com/office/powerpoint/2010/main" val="1534592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4E6D1B-4433-FFE2-9913-893609A2498F}"/>
              </a:ext>
            </a:extLst>
          </p:cNvPr>
          <p:cNvSpPr>
            <a:spLocks noGrp="1"/>
          </p:cNvSpPr>
          <p:nvPr>
            <p:ph sz="quarter" idx="13"/>
          </p:nvPr>
        </p:nvSpPr>
        <p:spPr>
          <a:xfrm>
            <a:off x="838199" y="1825625"/>
            <a:ext cx="10499464" cy="3434474"/>
          </a:xfrm>
        </p:spPr>
        <p:txBody>
          <a:bodyPr>
            <a:normAutofit/>
          </a:bodyPr>
          <a:lstStyle/>
          <a:p>
            <a:r>
              <a:rPr lang="en-US" sz="1300" b="1" i="0" u="none" strike="noStrike" dirty="0">
                <a:solidFill>
                  <a:schemeClr val="tx1">
                    <a:lumMod val="65000"/>
                    <a:lumOff val="35000"/>
                  </a:schemeClr>
                </a:solidFill>
                <a:effectLst/>
                <a:latin typeface="Aptos" panose="020B0004020202020204" pitchFamily="34" charset="0"/>
              </a:rPr>
              <a:t>Heart Disease is Not Just About Lifestyle Risks: </a:t>
            </a:r>
            <a:br>
              <a:rPr lang="en-US" sz="1300" i="0" u="none" strike="noStrike" dirty="0">
                <a:solidFill>
                  <a:schemeClr val="tx1">
                    <a:lumMod val="65000"/>
                    <a:lumOff val="35000"/>
                  </a:schemeClr>
                </a:solidFill>
                <a:effectLst/>
                <a:latin typeface="Aptos" panose="020B0004020202020204" pitchFamily="34" charset="0"/>
              </a:rPr>
            </a:br>
            <a:r>
              <a:rPr lang="en-US" sz="1300" i="0" u="none" strike="noStrike" dirty="0">
                <a:solidFill>
                  <a:schemeClr val="tx1">
                    <a:lumMod val="65000"/>
                    <a:lumOff val="35000"/>
                  </a:schemeClr>
                </a:solidFill>
                <a:effectLst/>
                <a:latin typeface="Aptos" panose="020B0004020202020204" pitchFamily="34" charset="0"/>
              </a:rPr>
              <a:t>While smoking and stroke show a clear association with heart disease, the data reveals that individuals with regular physical activity and no alcohol consumption can still be at risk highlighting that biological and genetic factors also play a significant role beyond visible lifestyle choices.</a:t>
            </a:r>
          </a:p>
          <a:p>
            <a:r>
              <a:rPr lang="en-US" sz="1300" b="1" i="0" u="none" strike="noStrike" dirty="0">
                <a:solidFill>
                  <a:schemeClr val="tx1">
                    <a:lumMod val="65000"/>
                    <a:lumOff val="35000"/>
                  </a:schemeClr>
                </a:solidFill>
                <a:effectLst/>
                <a:latin typeface="Aptos" panose="020B0004020202020204" pitchFamily="34" charset="0"/>
              </a:rPr>
              <a:t>Sleep Patterns and BMI Matter: </a:t>
            </a:r>
            <a:br>
              <a:rPr lang="en-US" sz="1300" i="0" u="none" strike="noStrike" dirty="0">
                <a:solidFill>
                  <a:schemeClr val="tx1">
                    <a:lumMod val="65000"/>
                    <a:lumOff val="35000"/>
                  </a:schemeClr>
                </a:solidFill>
                <a:effectLst/>
                <a:latin typeface="Aptos" panose="020B0004020202020204" pitchFamily="34" charset="0"/>
              </a:rPr>
            </a:br>
            <a:r>
              <a:rPr lang="en-US" sz="1300" i="0" u="none" strike="noStrike" dirty="0">
                <a:solidFill>
                  <a:schemeClr val="tx1">
                    <a:lumMod val="65000"/>
                    <a:lumOff val="35000"/>
                  </a:schemeClr>
                </a:solidFill>
                <a:effectLst/>
                <a:latin typeface="Aptos" panose="020B0004020202020204" pitchFamily="34" charset="0"/>
              </a:rPr>
              <a:t>Violin and joint plots showed that reduced sleep time and higher BMI clusters are prevalent among individuals with heart disease. However, even normal BMI individuals aren't risk-free, emphasizing the importance of integrated health metrics in cardiovascular risk profiling.</a:t>
            </a:r>
          </a:p>
          <a:p>
            <a:r>
              <a:rPr lang="en-US" sz="1300" b="1" i="0" u="none" strike="noStrike" dirty="0">
                <a:solidFill>
                  <a:schemeClr val="tx1">
                    <a:lumMod val="65000"/>
                    <a:lumOff val="35000"/>
                  </a:schemeClr>
                </a:solidFill>
                <a:effectLst/>
                <a:latin typeface="Aptos" panose="020B0004020202020204" pitchFamily="34" charset="0"/>
              </a:rPr>
              <a:t>Key Insight: </a:t>
            </a:r>
            <a:r>
              <a:rPr lang="en-US" sz="1300" i="0" u="none" strike="noStrike" dirty="0">
                <a:solidFill>
                  <a:schemeClr val="tx1">
                    <a:lumMod val="65000"/>
                    <a:lumOff val="35000"/>
                  </a:schemeClr>
                </a:solidFill>
                <a:effectLst/>
                <a:latin typeface="Aptos" panose="020B0004020202020204" pitchFamily="34" charset="0"/>
              </a:rPr>
              <a:t>Heart diseases is not about smoking or alcohol consumption – even physically active, non-drinkers are at a risk. Sleep patterns and BMI are subtle but crucial factors. Obesity consistently shows up across all high-age group. </a:t>
            </a:r>
          </a:p>
        </p:txBody>
      </p:sp>
      <p:sp>
        <p:nvSpPr>
          <p:cNvPr id="4" name="Title 3">
            <a:extLst>
              <a:ext uri="{FF2B5EF4-FFF2-40B4-BE49-F238E27FC236}">
                <a16:creationId xmlns:a16="http://schemas.microsoft.com/office/drawing/2014/main" id="{EF50CA78-CE2F-955E-17FD-404A96070A74}"/>
              </a:ext>
            </a:extLst>
          </p:cNvPr>
          <p:cNvSpPr>
            <a:spLocks noGrp="1"/>
          </p:cNvSpPr>
          <p:nvPr>
            <p:ph type="title"/>
          </p:nvPr>
        </p:nvSpPr>
        <p:spPr/>
        <p:txBody>
          <a:bodyPr/>
          <a:lstStyle/>
          <a:p>
            <a:r>
              <a:rPr lang="en-US" sz="3500" i="0" u="none" strike="noStrike" dirty="0">
                <a:solidFill>
                  <a:schemeClr val="tx1">
                    <a:lumMod val="65000"/>
                    <a:lumOff val="35000"/>
                  </a:schemeClr>
                </a:solidFill>
                <a:effectLst/>
                <a:latin typeface="Aptos" panose="020B0004020202020204" pitchFamily="34" charset="0"/>
              </a:rPr>
              <a:t>Key Takeaways</a:t>
            </a:r>
            <a:endParaRPr lang="en-US" sz="3500" dirty="0">
              <a:solidFill>
                <a:schemeClr val="tx1">
                  <a:lumMod val="65000"/>
                  <a:lumOff val="35000"/>
                </a:schemeClr>
              </a:solidFill>
              <a:latin typeface="Aptos" panose="020B0004020202020204" pitchFamily="34" charset="0"/>
            </a:endParaRPr>
          </a:p>
        </p:txBody>
      </p:sp>
    </p:spTree>
    <p:extLst>
      <p:ext uri="{BB962C8B-B14F-4D97-AF65-F5344CB8AC3E}">
        <p14:creationId xmlns:p14="http://schemas.microsoft.com/office/powerpoint/2010/main" val="271162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E77CE53-90B2-A1D0-F4BD-1D9319E111EA}"/>
              </a:ext>
            </a:extLst>
          </p:cNvPr>
          <p:cNvSpPr txBox="1"/>
          <p:nvPr/>
        </p:nvSpPr>
        <p:spPr>
          <a:xfrm>
            <a:off x="3048000" y="2444115"/>
            <a:ext cx="6096000" cy="2246769"/>
          </a:xfrm>
          <a:prstGeom prst="rect">
            <a:avLst/>
          </a:prstGeom>
          <a:noFill/>
        </p:spPr>
        <p:txBody>
          <a:bodyPr wrap="square">
            <a:spAutoFit/>
          </a:bodyPr>
          <a:lstStyle/>
          <a:p>
            <a:pPr algn="ctr"/>
            <a:r>
              <a:rPr lang="en-US" sz="3200" b="1" dirty="0">
                <a:solidFill>
                  <a:schemeClr val="tx1">
                    <a:lumMod val="75000"/>
                    <a:lumOff val="25000"/>
                  </a:schemeClr>
                </a:solidFill>
                <a:latin typeface="Aptos" panose="020B0004020202020204" pitchFamily="34" charset="0"/>
                <a:ea typeface="Calibri"/>
                <a:cs typeface="Calibri"/>
                <a:sym typeface="Calibri"/>
              </a:rPr>
              <a:t>THANK YOU</a:t>
            </a:r>
            <a:br>
              <a:rPr lang="en-US" sz="1800" dirty="0">
                <a:solidFill>
                  <a:schemeClr val="tx1">
                    <a:lumMod val="75000"/>
                    <a:lumOff val="25000"/>
                  </a:schemeClr>
                </a:solidFill>
                <a:latin typeface="Aptos" panose="020B0004020202020204" pitchFamily="34" charset="0"/>
                <a:ea typeface="Calibri"/>
                <a:cs typeface="Calibri"/>
                <a:sym typeface="Calibri"/>
              </a:rPr>
            </a:br>
            <a:br>
              <a:rPr lang="en-US" sz="1800" dirty="0">
                <a:solidFill>
                  <a:schemeClr val="tx1">
                    <a:lumMod val="75000"/>
                    <a:lumOff val="25000"/>
                  </a:schemeClr>
                </a:solidFill>
                <a:latin typeface="Aptos" panose="020B0004020202020204" pitchFamily="34" charset="0"/>
                <a:ea typeface="Calibri"/>
                <a:cs typeface="Calibri"/>
                <a:sym typeface="Calibri"/>
              </a:rPr>
            </a:br>
            <a:r>
              <a:rPr lang="en-US" sz="1800" dirty="0">
                <a:solidFill>
                  <a:schemeClr val="tx1">
                    <a:lumMod val="75000"/>
                    <a:lumOff val="25000"/>
                  </a:schemeClr>
                </a:solidFill>
                <a:latin typeface="Aptos" panose="020B0004020202020204" pitchFamily="34" charset="0"/>
                <a:ea typeface="Calibri"/>
                <a:cs typeface="Calibri"/>
                <a:sym typeface="Calibri"/>
              </a:rPr>
              <a:t>Link for Dashboard:</a:t>
            </a:r>
            <a:br>
              <a:rPr lang="en-US" sz="1800" dirty="0">
                <a:solidFill>
                  <a:schemeClr val="dk1"/>
                </a:solidFill>
                <a:latin typeface="Aptos" panose="020B0004020202020204" pitchFamily="34" charset="0"/>
                <a:ea typeface="Calibri"/>
                <a:cs typeface="Calibri"/>
                <a:sym typeface="Calibri"/>
              </a:rPr>
            </a:br>
            <a:br>
              <a:rPr lang="en-US" sz="1800" dirty="0">
                <a:solidFill>
                  <a:schemeClr val="dk1"/>
                </a:solidFill>
                <a:latin typeface="Aptos" panose="020B0004020202020204" pitchFamily="34" charset="0"/>
                <a:ea typeface="Calibri"/>
                <a:cs typeface="Calibri"/>
                <a:sym typeface="Calibri"/>
              </a:rPr>
            </a:br>
            <a:r>
              <a:rPr lang="en-US" sz="1800" dirty="0">
                <a:solidFill>
                  <a:schemeClr val="dk1"/>
                </a:solidFill>
                <a:latin typeface="Aptos" panose="020B0004020202020204" pitchFamily="34" charset="0"/>
                <a:ea typeface="Calibri"/>
                <a:cs typeface="Calibri"/>
                <a:sym typeface="Calibri"/>
                <a:hlinkClick r:id="rId2"/>
              </a:rPr>
              <a:t>https://dashapp-605581485690.southamerica-west1.run.app/</a:t>
            </a:r>
            <a:r>
              <a:rPr lang="en-US" sz="1800" dirty="0">
                <a:solidFill>
                  <a:schemeClr val="dk1"/>
                </a:solidFill>
                <a:latin typeface="Aptos" panose="020B0004020202020204" pitchFamily="34" charset="0"/>
                <a:ea typeface="Calibri"/>
                <a:cs typeface="Calibri"/>
                <a:sym typeface="Calibri"/>
              </a:rPr>
              <a:t> </a:t>
            </a:r>
            <a:br>
              <a:rPr lang="en-US" sz="1800" dirty="0">
                <a:solidFill>
                  <a:schemeClr val="dk1"/>
                </a:solidFill>
                <a:latin typeface="Aptos" panose="020B0004020202020204" pitchFamily="34" charset="0"/>
                <a:ea typeface="Calibri"/>
                <a:cs typeface="Calibri"/>
                <a:sym typeface="Calibri"/>
              </a:rPr>
            </a:br>
            <a:endParaRPr lang="en-US" dirty="0">
              <a:latin typeface="Aptos" panose="020B0004020202020204" pitchFamily="34" charset="0"/>
            </a:endParaRPr>
          </a:p>
        </p:txBody>
      </p:sp>
    </p:spTree>
    <p:extLst>
      <p:ext uri="{BB962C8B-B14F-4D97-AF65-F5344CB8AC3E}">
        <p14:creationId xmlns:p14="http://schemas.microsoft.com/office/powerpoint/2010/main" val="3030629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C3A03E3-0BCB-9F4B-94E4-32826A5EB12B}"/>
              </a:ext>
            </a:extLst>
          </p:cNvPr>
          <p:cNvSpPr>
            <a:spLocks noGrp="1"/>
          </p:cNvSpPr>
          <p:nvPr>
            <p:ph idx="13"/>
          </p:nvPr>
        </p:nvSpPr>
        <p:spPr/>
        <p:txBody>
          <a:bodyPr/>
          <a:lstStyle/>
          <a:p>
            <a:pPr marL="342900" indent="-342900" algn="l">
              <a:buFont typeface="Arial" panose="020B0604020202020204" pitchFamily="34" charset="0"/>
              <a:buChar char="•"/>
            </a:pPr>
            <a:r>
              <a:rPr lang="en-US" sz="2000" b="0" i="0" u="none" strike="noStrike" dirty="0">
                <a:solidFill>
                  <a:schemeClr val="tx1">
                    <a:lumMod val="65000"/>
                    <a:lumOff val="35000"/>
                  </a:schemeClr>
                </a:solidFill>
                <a:effectLst/>
                <a:latin typeface="Aptos" panose="020B0004020202020204" pitchFamily="34" charset="0"/>
              </a:rPr>
              <a:t>The dataset is sourced from the </a:t>
            </a:r>
            <a:r>
              <a:rPr lang="en-US" sz="2000" b="1" i="0" u="none" strike="noStrike" dirty="0">
                <a:solidFill>
                  <a:schemeClr val="tx1">
                    <a:lumMod val="65000"/>
                    <a:lumOff val="35000"/>
                  </a:schemeClr>
                </a:solidFill>
                <a:effectLst/>
                <a:latin typeface="Aptos" panose="020B0004020202020204" pitchFamily="34" charset="0"/>
              </a:rPr>
              <a:t>CDC’s Behavioral Risk Factor Surveillance System (BRFSS), </a:t>
            </a:r>
            <a:r>
              <a:rPr lang="en-US" sz="2000" b="0" i="0" u="none" strike="noStrike" dirty="0">
                <a:solidFill>
                  <a:schemeClr val="tx1">
                    <a:lumMod val="65000"/>
                    <a:lumOff val="35000"/>
                  </a:schemeClr>
                </a:solidFill>
                <a:effectLst/>
                <a:latin typeface="Aptos" panose="020B0004020202020204" pitchFamily="34" charset="0"/>
              </a:rPr>
              <a:t>which conducts annual health-related surveys to assess the prevalence of chronic diseases and risk factors among U.S. adults.</a:t>
            </a:r>
            <a:endParaRPr lang="en-US" sz="2000" dirty="0">
              <a:solidFill>
                <a:schemeClr val="tx1">
                  <a:lumMod val="65000"/>
                  <a:lumOff val="35000"/>
                </a:schemeClr>
              </a:solidFill>
              <a:latin typeface="Aptos" panose="020B0004020202020204" pitchFamily="34" charset="0"/>
            </a:endParaRPr>
          </a:p>
          <a:p>
            <a:pPr marL="342900" indent="-342900" algn="l">
              <a:buFont typeface="Arial" panose="020B0604020202020204" pitchFamily="34" charset="0"/>
              <a:buChar char="•"/>
            </a:pPr>
            <a:r>
              <a:rPr lang="en-US" sz="2000" b="0" i="0" u="none" strike="noStrike" dirty="0">
                <a:solidFill>
                  <a:schemeClr val="tx1">
                    <a:lumMod val="65000"/>
                    <a:lumOff val="35000"/>
                  </a:schemeClr>
                </a:solidFill>
                <a:effectLst/>
                <a:latin typeface="Aptos" panose="020B0004020202020204" pitchFamily="34" charset="0"/>
              </a:rPr>
              <a:t>This project aims to identify key lifestyle and demographic factors influencing heart disease risk through data visualization and build an interactive, deployable dashboard using Python and Google Cloud Platform.</a:t>
            </a:r>
          </a:p>
        </p:txBody>
      </p:sp>
      <p:sp>
        <p:nvSpPr>
          <p:cNvPr id="9" name="Title 8">
            <a:extLst>
              <a:ext uri="{FF2B5EF4-FFF2-40B4-BE49-F238E27FC236}">
                <a16:creationId xmlns:a16="http://schemas.microsoft.com/office/drawing/2014/main" id="{01349A66-BE07-C14D-99B8-BB68FA592C8F}"/>
              </a:ext>
            </a:extLst>
          </p:cNvPr>
          <p:cNvSpPr>
            <a:spLocks noGrp="1"/>
          </p:cNvSpPr>
          <p:nvPr>
            <p:ph type="title"/>
          </p:nvPr>
        </p:nvSpPr>
        <p:spPr/>
        <p:txBody>
          <a:bodyPr/>
          <a:lstStyle/>
          <a:p>
            <a:r>
              <a:rPr lang="en-US" sz="3500" i="0" u="none" strike="noStrike" dirty="0">
                <a:solidFill>
                  <a:srgbClr val="000000"/>
                </a:solidFill>
                <a:effectLst/>
                <a:latin typeface="Aptos" panose="020B0004020202020204" pitchFamily="34" charset="0"/>
              </a:rPr>
              <a:t>Introduction </a:t>
            </a:r>
            <a:endParaRPr lang="en-US" sz="3500" dirty="0">
              <a:latin typeface="Aptos" panose="020B0004020202020204" pitchFamily="34" charset="0"/>
            </a:endParaRPr>
          </a:p>
        </p:txBody>
      </p:sp>
    </p:spTree>
    <p:extLst>
      <p:ext uri="{BB962C8B-B14F-4D97-AF65-F5344CB8AC3E}">
        <p14:creationId xmlns:p14="http://schemas.microsoft.com/office/powerpoint/2010/main" val="1294916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table of medical information&#10;&#10;AI-generated content may be incorrect.">
            <a:extLst>
              <a:ext uri="{FF2B5EF4-FFF2-40B4-BE49-F238E27FC236}">
                <a16:creationId xmlns:a16="http://schemas.microsoft.com/office/drawing/2014/main" id="{76D758E6-5DE7-4C52-8F21-5DCD64EAA573}"/>
              </a:ext>
            </a:extLst>
          </p:cNvPr>
          <p:cNvPicPr>
            <a:picLocks noGrp="1" noChangeAspect="1"/>
          </p:cNvPicPr>
          <p:nvPr>
            <p:ph idx="13"/>
          </p:nvPr>
        </p:nvPicPr>
        <p:blipFill>
          <a:blip r:embed="rId2"/>
          <a:stretch>
            <a:fillRect/>
          </a:stretch>
        </p:blipFill>
        <p:spPr>
          <a:xfrm>
            <a:off x="4358746" y="1825625"/>
            <a:ext cx="3474508" cy="3474508"/>
          </a:xfrm>
          <a:noFill/>
        </p:spPr>
      </p:pic>
      <p:sp>
        <p:nvSpPr>
          <p:cNvPr id="18" name="Title 2">
            <a:extLst>
              <a:ext uri="{FF2B5EF4-FFF2-40B4-BE49-F238E27FC236}">
                <a16:creationId xmlns:a16="http://schemas.microsoft.com/office/drawing/2014/main" id="{941EADE4-D9DC-77F5-2FBE-1D024FEAA93B}"/>
              </a:ext>
            </a:extLst>
          </p:cNvPr>
          <p:cNvSpPr>
            <a:spLocks noGrp="1"/>
          </p:cNvSpPr>
          <p:nvPr>
            <p:ph type="title"/>
          </p:nvPr>
        </p:nvSpPr>
        <p:spPr>
          <a:xfrm>
            <a:off x="854337" y="521062"/>
            <a:ext cx="10483326" cy="975070"/>
          </a:xfrm>
        </p:spPr>
        <p:txBody>
          <a:bodyPr/>
          <a:lstStyle/>
          <a:p>
            <a:r>
              <a:rPr lang="en-US" sz="3500" dirty="0"/>
              <a:t>Variables </a:t>
            </a:r>
          </a:p>
        </p:txBody>
      </p:sp>
      <p:sp>
        <p:nvSpPr>
          <p:cNvPr id="14" name="TextBox 13">
            <a:extLst>
              <a:ext uri="{FF2B5EF4-FFF2-40B4-BE49-F238E27FC236}">
                <a16:creationId xmlns:a16="http://schemas.microsoft.com/office/drawing/2014/main" id="{BB07160C-E912-A266-4C95-90C82D267EB2}"/>
              </a:ext>
            </a:extLst>
          </p:cNvPr>
          <p:cNvSpPr txBox="1"/>
          <p:nvPr/>
        </p:nvSpPr>
        <p:spPr>
          <a:xfrm>
            <a:off x="854337" y="1386351"/>
            <a:ext cx="10786286" cy="323165"/>
          </a:xfrm>
          <a:prstGeom prst="rect">
            <a:avLst/>
          </a:prstGeom>
          <a:noFill/>
        </p:spPr>
        <p:txBody>
          <a:bodyPr wrap="none" rtlCol="0">
            <a:spAutoFit/>
          </a:bodyPr>
          <a:lstStyle/>
          <a:p>
            <a:r>
              <a:rPr lang="en-US" sz="1500" b="0" i="0" u="none" strike="noStrike" dirty="0">
                <a:solidFill>
                  <a:srgbClr val="0073AA"/>
                </a:solidFill>
                <a:effectLst/>
                <a:latin typeface="-webkit-standard"/>
              </a:rPr>
              <a:t>There are 18 variables (columns) in the dataset. Below are the selected and transformed variables used for visual and statistical analysis:</a:t>
            </a:r>
            <a:endParaRPr lang="en-US" sz="1500" dirty="0">
              <a:solidFill>
                <a:srgbClr val="0073AA"/>
              </a:solidFill>
            </a:endParaRPr>
          </a:p>
        </p:txBody>
      </p:sp>
    </p:spTree>
    <p:extLst>
      <p:ext uri="{BB962C8B-B14F-4D97-AF65-F5344CB8AC3E}">
        <p14:creationId xmlns:p14="http://schemas.microsoft.com/office/powerpoint/2010/main" val="3165968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black screen with white text&#10;&#10;AI-generated content may be incorrect.">
            <a:extLst>
              <a:ext uri="{FF2B5EF4-FFF2-40B4-BE49-F238E27FC236}">
                <a16:creationId xmlns:a16="http://schemas.microsoft.com/office/drawing/2014/main" id="{CB187276-6642-317B-B8B1-E9DA0364DC6F}"/>
              </a:ext>
            </a:extLst>
          </p:cNvPr>
          <p:cNvPicPr>
            <a:picLocks noGrp="1" noChangeAspect="1"/>
          </p:cNvPicPr>
          <p:nvPr>
            <p:ph idx="13"/>
          </p:nvPr>
        </p:nvPicPr>
        <p:blipFill>
          <a:blip r:embed="rId2"/>
          <a:stretch>
            <a:fillRect/>
          </a:stretch>
        </p:blipFill>
        <p:spPr>
          <a:xfrm>
            <a:off x="838200" y="2568358"/>
            <a:ext cx="10515600" cy="1813942"/>
          </a:xfrm>
          <a:noFill/>
        </p:spPr>
      </p:pic>
      <p:sp>
        <p:nvSpPr>
          <p:cNvPr id="3" name="Title 2">
            <a:extLst>
              <a:ext uri="{FF2B5EF4-FFF2-40B4-BE49-F238E27FC236}">
                <a16:creationId xmlns:a16="http://schemas.microsoft.com/office/drawing/2014/main" id="{E4200CA2-A218-B510-6569-1F84025602CA}"/>
              </a:ext>
            </a:extLst>
          </p:cNvPr>
          <p:cNvSpPr>
            <a:spLocks noGrp="1"/>
          </p:cNvSpPr>
          <p:nvPr>
            <p:ph type="title"/>
          </p:nvPr>
        </p:nvSpPr>
        <p:spPr>
          <a:xfrm>
            <a:off x="854337" y="715617"/>
            <a:ext cx="10483326" cy="975070"/>
          </a:xfrm>
        </p:spPr>
        <p:txBody>
          <a:bodyPr anchor="ctr">
            <a:normAutofit/>
          </a:bodyPr>
          <a:lstStyle/>
          <a:p>
            <a:r>
              <a:rPr lang="en-US" sz="3500" dirty="0">
                <a:latin typeface="Aptos" panose="020B0004020202020204" pitchFamily="34" charset="0"/>
              </a:rPr>
              <a:t>Before Cleaning </a:t>
            </a:r>
          </a:p>
        </p:txBody>
      </p:sp>
    </p:spTree>
    <p:extLst>
      <p:ext uri="{BB962C8B-B14F-4D97-AF65-F5344CB8AC3E}">
        <p14:creationId xmlns:p14="http://schemas.microsoft.com/office/powerpoint/2010/main" val="4142665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ack screen with white text&#10;&#10;AI-generated content may be incorrect.">
            <a:extLst>
              <a:ext uri="{FF2B5EF4-FFF2-40B4-BE49-F238E27FC236}">
                <a16:creationId xmlns:a16="http://schemas.microsoft.com/office/drawing/2014/main" id="{B63350C4-E092-51F6-B2E5-756456DE721E}"/>
              </a:ext>
            </a:extLst>
          </p:cNvPr>
          <p:cNvPicPr>
            <a:picLocks noGrp="1" noChangeAspect="1"/>
          </p:cNvPicPr>
          <p:nvPr>
            <p:ph idx="13"/>
          </p:nvPr>
        </p:nvPicPr>
        <p:blipFill>
          <a:blip r:embed="rId2"/>
          <a:stretch>
            <a:fillRect/>
          </a:stretch>
        </p:blipFill>
        <p:spPr>
          <a:xfrm>
            <a:off x="838200" y="2682197"/>
            <a:ext cx="10515600" cy="1761363"/>
          </a:xfrm>
          <a:noFill/>
        </p:spPr>
      </p:pic>
      <p:sp>
        <p:nvSpPr>
          <p:cNvPr id="3" name="Title 2">
            <a:extLst>
              <a:ext uri="{FF2B5EF4-FFF2-40B4-BE49-F238E27FC236}">
                <a16:creationId xmlns:a16="http://schemas.microsoft.com/office/drawing/2014/main" id="{B3B5BB59-FC0F-1190-32DE-6D6B043DADE4}"/>
              </a:ext>
            </a:extLst>
          </p:cNvPr>
          <p:cNvSpPr>
            <a:spLocks noGrp="1"/>
          </p:cNvSpPr>
          <p:nvPr>
            <p:ph type="title"/>
          </p:nvPr>
        </p:nvSpPr>
        <p:spPr>
          <a:xfrm>
            <a:off x="854337" y="715617"/>
            <a:ext cx="10483326" cy="975070"/>
          </a:xfrm>
        </p:spPr>
        <p:txBody>
          <a:bodyPr anchor="ctr">
            <a:normAutofit/>
          </a:bodyPr>
          <a:lstStyle/>
          <a:p>
            <a:r>
              <a:rPr lang="en-US" sz="3500" dirty="0">
                <a:latin typeface="Aptos" panose="020B0004020202020204" pitchFamily="34" charset="0"/>
              </a:rPr>
              <a:t>After Cleaning </a:t>
            </a:r>
          </a:p>
        </p:txBody>
      </p:sp>
    </p:spTree>
    <p:extLst>
      <p:ext uri="{BB962C8B-B14F-4D97-AF65-F5344CB8AC3E}">
        <p14:creationId xmlns:p14="http://schemas.microsoft.com/office/powerpoint/2010/main" val="352681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graph&#10;&#10;AI-generated content may be incorrect.">
            <a:extLst>
              <a:ext uri="{FF2B5EF4-FFF2-40B4-BE49-F238E27FC236}">
                <a16:creationId xmlns:a16="http://schemas.microsoft.com/office/drawing/2014/main" id="{8C5A3290-FE11-E2FA-B5A4-0EE6382525C6}"/>
              </a:ext>
            </a:extLst>
          </p:cNvPr>
          <p:cNvPicPr>
            <a:picLocks noGrp="1" noChangeAspect="1"/>
          </p:cNvPicPr>
          <p:nvPr>
            <p:ph idx="13"/>
          </p:nvPr>
        </p:nvPicPr>
        <p:blipFill>
          <a:blip r:embed="rId2"/>
          <a:stretch>
            <a:fillRect/>
          </a:stretch>
        </p:blipFill>
        <p:spPr>
          <a:xfrm>
            <a:off x="3483588" y="1825625"/>
            <a:ext cx="5224824" cy="3474508"/>
          </a:xfrm>
          <a:noFill/>
        </p:spPr>
      </p:pic>
      <p:sp>
        <p:nvSpPr>
          <p:cNvPr id="3" name="Title 2">
            <a:extLst>
              <a:ext uri="{FF2B5EF4-FFF2-40B4-BE49-F238E27FC236}">
                <a16:creationId xmlns:a16="http://schemas.microsoft.com/office/drawing/2014/main" id="{5296E51D-1B09-D9A7-4B32-708678E136EF}"/>
              </a:ext>
            </a:extLst>
          </p:cNvPr>
          <p:cNvSpPr>
            <a:spLocks noGrp="1"/>
          </p:cNvSpPr>
          <p:nvPr>
            <p:ph type="title"/>
          </p:nvPr>
        </p:nvSpPr>
        <p:spPr>
          <a:xfrm>
            <a:off x="854337" y="715617"/>
            <a:ext cx="10483326" cy="975070"/>
          </a:xfrm>
        </p:spPr>
        <p:txBody>
          <a:bodyPr anchor="ctr">
            <a:normAutofit/>
          </a:bodyPr>
          <a:lstStyle/>
          <a:p>
            <a:r>
              <a:rPr lang="en-US" sz="3500" dirty="0">
                <a:latin typeface="Aptos" panose="020B0004020202020204" pitchFamily="34" charset="0"/>
              </a:rPr>
              <a:t>Outliers in Dataset  </a:t>
            </a:r>
          </a:p>
        </p:txBody>
      </p:sp>
    </p:spTree>
    <p:extLst>
      <p:ext uri="{BB962C8B-B14F-4D97-AF65-F5344CB8AC3E}">
        <p14:creationId xmlns:p14="http://schemas.microsoft.com/office/powerpoint/2010/main" val="210264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graph&#10;&#10;AI-generated content may be incorrect.">
            <a:extLst>
              <a:ext uri="{FF2B5EF4-FFF2-40B4-BE49-F238E27FC236}">
                <a16:creationId xmlns:a16="http://schemas.microsoft.com/office/drawing/2014/main" id="{D8DE523A-081D-7731-E9DF-731E63B81C50}"/>
              </a:ext>
            </a:extLst>
          </p:cNvPr>
          <p:cNvPicPr>
            <a:picLocks noGrp="1" noChangeAspect="1"/>
          </p:cNvPicPr>
          <p:nvPr>
            <p:ph idx="13"/>
          </p:nvPr>
        </p:nvPicPr>
        <p:blipFill>
          <a:blip r:embed="rId2"/>
          <a:stretch>
            <a:fillRect/>
          </a:stretch>
        </p:blipFill>
        <p:spPr>
          <a:xfrm>
            <a:off x="3483588" y="1825625"/>
            <a:ext cx="5224824" cy="3474508"/>
          </a:xfrm>
          <a:noFill/>
        </p:spPr>
      </p:pic>
      <p:sp>
        <p:nvSpPr>
          <p:cNvPr id="3" name="Title 2">
            <a:extLst>
              <a:ext uri="{FF2B5EF4-FFF2-40B4-BE49-F238E27FC236}">
                <a16:creationId xmlns:a16="http://schemas.microsoft.com/office/drawing/2014/main" id="{B86ED181-48EC-3AFC-08A3-923E1188C064}"/>
              </a:ext>
            </a:extLst>
          </p:cNvPr>
          <p:cNvSpPr>
            <a:spLocks noGrp="1"/>
          </p:cNvSpPr>
          <p:nvPr>
            <p:ph type="title"/>
          </p:nvPr>
        </p:nvSpPr>
        <p:spPr>
          <a:xfrm>
            <a:off x="854337" y="715617"/>
            <a:ext cx="10483326" cy="975070"/>
          </a:xfrm>
        </p:spPr>
        <p:txBody>
          <a:bodyPr anchor="ctr">
            <a:normAutofit/>
          </a:bodyPr>
          <a:lstStyle/>
          <a:p>
            <a:r>
              <a:rPr lang="en-US" sz="3500" dirty="0">
                <a:latin typeface="Aptos" panose="020B0004020202020204" pitchFamily="34" charset="0"/>
              </a:rPr>
              <a:t>After Outlier Removal </a:t>
            </a:r>
          </a:p>
        </p:txBody>
      </p:sp>
    </p:spTree>
    <p:extLst>
      <p:ext uri="{BB962C8B-B14F-4D97-AF65-F5344CB8AC3E}">
        <p14:creationId xmlns:p14="http://schemas.microsoft.com/office/powerpoint/2010/main" val="3290008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F0F939-3C36-0162-2222-1DFF1F4C4924}"/>
              </a:ext>
            </a:extLst>
          </p:cNvPr>
          <p:cNvSpPr>
            <a:spLocks noGrp="1"/>
          </p:cNvSpPr>
          <p:nvPr>
            <p:ph sz="quarter" idx="13"/>
          </p:nvPr>
        </p:nvSpPr>
        <p:spPr/>
        <p:txBody>
          <a:bodyPr>
            <a:normAutofit/>
          </a:bodyPr>
          <a:lstStyle/>
          <a:p>
            <a:r>
              <a:rPr lang="en-US" sz="1300" b="1" dirty="0">
                <a:solidFill>
                  <a:schemeClr val="tx1">
                    <a:lumMod val="75000"/>
                    <a:lumOff val="25000"/>
                  </a:schemeClr>
                </a:solidFill>
                <a:latin typeface="Aptos" panose="020B0004020202020204" pitchFamily="34" charset="0"/>
              </a:rPr>
              <a:t>Statistical Tests Used: </a:t>
            </a:r>
            <a:r>
              <a:rPr lang="en-US" sz="1300" dirty="0">
                <a:solidFill>
                  <a:schemeClr val="tx1">
                    <a:lumMod val="75000"/>
                    <a:lumOff val="25000"/>
                  </a:schemeClr>
                </a:solidFill>
                <a:latin typeface="Aptos" panose="020B0004020202020204" pitchFamily="34" charset="0"/>
              </a:rPr>
              <a:t>D’Agostino’s K², Shapiro-Wilk, and Anderson-Darling tests were applied to all numeric variables.</a:t>
            </a:r>
          </a:p>
          <a:p>
            <a:r>
              <a:rPr lang="en-US" sz="1300" b="1" dirty="0">
                <a:solidFill>
                  <a:schemeClr val="tx1">
                    <a:lumMod val="75000"/>
                    <a:lumOff val="25000"/>
                  </a:schemeClr>
                </a:solidFill>
                <a:latin typeface="Aptos" panose="020B0004020202020204" pitchFamily="34" charset="0"/>
              </a:rPr>
              <a:t>Key Findings: </a:t>
            </a:r>
            <a:r>
              <a:rPr lang="en-US" sz="1300" dirty="0">
                <a:solidFill>
                  <a:schemeClr val="tx1">
                    <a:lumMod val="75000"/>
                    <a:lumOff val="25000"/>
                  </a:schemeClr>
                </a:solidFill>
                <a:latin typeface="Aptos" panose="020B0004020202020204" pitchFamily="34" charset="0"/>
              </a:rPr>
              <a:t>M</a:t>
            </a:r>
            <a:r>
              <a:rPr lang="en-US" sz="1300" i="0" u="none" strike="noStrike" dirty="0">
                <a:solidFill>
                  <a:schemeClr val="tx1">
                    <a:lumMod val="75000"/>
                    <a:lumOff val="25000"/>
                  </a:schemeClr>
                </a:solidFill>
                <a:effectLst/>
                <a:latin typeface="Aptos" panose="020B0004020202020204" pitchFamily="34" charset="0"/>
              </a:rPr>
              <a:t>ajority of health-related features </a:t>
            </a:r>
            <a:r>
              <a:rPr lang="en-US" sz="1300" dirty="0">
                <a:solidFill>
                  <a:schemeClr val="tx1">
                    <a:lumMod val="75000"/>
                    <a:lumOff val="25000"/>
                  </a:schemeClr>
                </a:solidFill>
                <a:latin typeface="Aptos" panose="020B0004020202020204" pitchFamily="34" charset="0"/>
              </a:rPr>
              <a:t>i</a:t>
            </a:r>
            <a:r>
              <a:rPr lang="en-US" sz="1300" i="0" u="none" strike="noStrike" dirty="0">
                <a:solidFill>
                  <a:schemeClr val="tx1">
                    <a:lumMod val="75000"/>
                    <a:lumOff val="25000"/>
                  </a:schemeClr>
                </a:solidFill>
                <a:effectLst/>
                <a:latin typeface="Aptos" panose="020B0004020202020204" pitchFamily="34" charset="0"/>
              </a:rPr>
              <a:t>ncluding BMI, Sleep Time, Physical Health, and Mental Health  failed all normality tests with p-values far below 0.05, indicating strong evidence against normality.</a:t>
            </a:r>
          </a:p>
          <a:p>
            <a:r>
              <a:rPr lang="en-US" sz="1300" b="1" dirty="0">
                <a:solidFill>
                  <a:schemeClr val="tx1">
                    <a:lumMod val="75000"/>
                    <a:lumOff val="25000"/>
                  </a:schemeClr>
                </a:solidFill>
                <a:latin typeface="Aptos" panose="020B0004020202020204" pitchFamily="34" charset="0"/>
              </a:rPr>
              <a:t>Insight: </a:t>
            </a:r>
            <a:r>
              <a:rPr lang="en-US" sz="1300" i="0" u="none" strike="noStrike" dirty="0">
                <a:solidFill>
                  <a:schemeClr val="tx1">
                    <a:lumMod val="75000"/>
                    <a:lumOff val="25000"/>
                  </a:schemeClr>
                </a:solidFill>
                <a:effectLst/>
                <a:latin typeface="Aptos" panose="020B0004020202020204" pitchFamily="34" charset="0"/>
              </a:rPr>
              <a:t>The dataset contains non-normally distributed variables, which makes data transformation essential before using statistical techniques like PCA, Z-score normalization, or parametric analysis.</a:t>
            </a:r>
            <a:endParaRPr lang="en-US" sz="1300" dirty="0">
              <a:solidFill>
                <a:schemeClr val="tx1">
                  <a:lumMod val="75000"/>
                  <a:lumOff val="25000"/>
                </a:schemeClr>
              </a:solidFill>
              <a:latin typeface="Aptos" panose="020B0004020202020204" pitchFamily="34" charset="0"/>
            </a:endParaRPr>
          </a:p>
          <a:p>
            <a:endParaRPr lang="en-US" sz="1300" dirty="0">
              <a:solidFill>
                <a:schemeClr val="tx1">
                  <a:lumMod val="75000"/>
                  <a:lumOff val="25000"/>
                </a:schemeClr>
              </a:solidFill>
              <a:latin typeface="Aptos" panose="020B0004020202020204" pitchFamily="34" charset="0"/>
            </a:endParaRPr>
          </a:p>
        </p:txBody>
      </p:sp>
      <p:sp>
        <p:nvSpPr>
          <p:cNvPr id="4" name="Title 3">
            <a:extLst>
              <a:ext uri="{FF2B5EF4-FFF2-40B4-BE49-F238E27FC236}">
                <a16:creationId xmlns:a16="http://schemas.microsoft.com/office/drawing/2014/main" id="{B8405918-CD1D-A65C-12BA-A59ECA33F594}"/>
              </a:ext>
            </a:extLst>
          </p:cNvPr>
          <p:cNvSpPr>
            <a:spLocks noGrp="1"/>
          </p:cNvSpPr>
          <p:nvPr>
            <p:ph type="title"/>
          </p:nvPr>
        </p:nvSpPr>
        <p:spPr/>
        <p:txBody>
          <a:bodyPr/>
          <a:lstStyle/>
          <a:p>
            <a:r>
              <a:rPr lang="en-US" sz="3000" dirty="0">
                <a:latin typeface="Aptos" panose="020B0004020202020204" pitchFamily="34" charset="0"/>
              </a:rPr>
              <a:t>Normality Test Using </a:t>
            </a:r>
            <a:r>
              <a:rPr lang="en-US" sz="3000" dirty="0">
                <a:solidFill>
                  <a:schemeClr val="tx1">
                    <a:lumMod val="75000"/>
                    <a:lumOff val="25000"/>
                  </a:schemeClr>
                </a:solidFill>
                <a:latin typeface="Aptos" panose="020B0004020202020204" pitchFamily="34" charset="0"/>
              </a:rPr>
              <a:t>D’Agostino’s K², Shapiro-Wilk, and Anderson-Darling tests </a:t>
            </a:r>
            <a:endParaRPr lang="en-US" sz="3000" dirty="0">
              <a:latin typeface="Aptos" panose="020B0004020202020204" pitchFamily="34" charset="0"/>
            </a:endParaRPr>
          </a:p>
        </p:txBody>
      </p:sp>
      <p:pic>
        <p:nvPicPr>
          <p:cNvPr id="12" name="Content Placeholder 11">
            <a:extLst>
              <a:ext uri="{FF2B5EF4-FFF2-40B4-BE49-F238E27FC236}">
                <a16:creationId xmlns:a16="http://schemas.microsoft.com/office/drawing/2014/main" id="{A16E55E4-DB44-78F1-33EA-63BD4BC47416}"/>
              </a:ext>
            </a:extLst>
          </p:cNvPr>
          <p:cNvPicPr>
            <a:picLocks noGrp="1" noChangeAspect="1"/>
          </p:cNvPicPr>
          <p:nvPr>
            <p:ph sz="quarter" idx="14"/>
          </p:nvPr>
        </p:nvPicPr>
        <p:blipFill>
          <a:blip r:embed="rId3"/>
          <a:stretch>
            <a:fillRect/>
          </a:stretch>
        </p:blipFill>
        <p:spPr>
          <a:xfrm>
            <a:off x="6514291" y="1712117"/>
            <a:ext cx="2381309" cy="3433763"/>
          </a:xfrm>
        </p:spPr>
      </p:pic>
      <p:pic>
        <p:nvPicPr>
          <p:cNvPr id="14" name="Picture 13">
            <a:extLst>
              <a:ext uri="{FF2B5EF4-FFF2-40B4-BE49-F238E27FC236}">
                <a16:creationId xmlns:a16="http://schemas.microsoft.com/office/drawing/2014/main" id="{9A3D60B2-2A2C-8D5E-1BC8-277DBB7B7D2C}"/>
              </a:ext>
            </a:extLst>
          </p:cNvPr>
          <p:cNvPicPr>
            <a:picLocks noChangeAspect="1"/>
          </p:cNvPicPr>
          <p:nvPr/>
        </p:nvPicPr>
        <p:blipFill>
          <a:blip r:embed="rId4"/>
          <a:stretch>
            <a:fillRect/>
          </a:stretch>
        </p:blipFill>
        <p:spPr>
          <a:xfrm>
            <a:off x="9058838" y="1712117"/>
            <a:ext cx="2497282" cy="3433763"/>
          </a:xfrm>
          <a:prstGeom prst="rect">
            <a:avLst/>
          </a:prstGeom>
        </p:spPr>
      </p:pic>
    </p:spTree>
    <p:extLst>
      <p:ext uri="{BB962C8B-B14F-4D97-AF65-F5344CB8AC3E}">
        <p14:creationId xmlns:p14="http://schemas.microsoft.com/office/powerpoint/2010/main" val="3316700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2795D1-AE24-C648-209F-C3D2AFA06B37}"/>
              </a:ext>
            </a:extLst>
          </p:cNvPr>
          <p:cNvSpPr>
            <a:spLocks noGrp="1"/>
          </p:cNvSpPr>
          <p:nvPr>
            <p:ph sz="quarter" idx="13"/>
          </p:nvPr>
        </p:nvSpPr>
        <p:spPr>
          <a:xfrm>
            <a:off x="838199" y="1825625"/>
            <a:ext cx="5181599" cy="3434474"/>
          </a:xfrm>
        </p:spPr>
        <p:txBody>
          <a:bodyPr>
            <a:normAutofit/>
          </a:bodyPr>
          <a:lstStyle/>
          <a:p>
            <a:r>
              <a:rPr lang="en-US" sz="1200" i="0" u="none" strike="noStrike" dirty="0">
                <a:solidFill>
                  <a:schemeClr val="tx1">
                    <a:lumMod val="75000"/>
                    <a:lumOff val="25000"/>
                  </a:schemeClr>
                </a:solidFill>
                <a:effectLst/>
                <a:latin typeface="Aptos" panose="020B0004020202020204" pitchFamily="34" charset="0"/>
              </a:rPr>
              <a:t>Quantile-Quantile (QQ) plots visually assess whether a variable's distribution approximates normality by plotting sample quantiles against theoretical normal quantiles.</a:t>
            </a:r>
          </a:p>
          <a:p>
            <a:r>
              <a:rPr lang="en-US" sz="1200" i="0" u="none" strike="noStrike" dirty="0">
                <a:solidFill>
                  <a:schemeClr val="tx1">
                    <a:lumMod val="75000"/>
                    <a:lumOff val="25000"/>
                  </a:schemeClr>
                </a:solidFill>
                <a:effectLst/>
                <a:latin typeface="Aptos" panose="020B0004020202020204" pitchFamily="34" charset="0"/>
              </a:rPr>
              <a:t>Variables such as BMI and Sleep Time deviate notably from the reference diagonal line, indicating that they do not follow a normal distribution.</a:t>
            </a:r>
          </a:p>
          <a:p>
            <a:r>
              <a:rPr lang="en-US" sz="1200" i="0" u="none" strike="noStrike" dirty="0">
                <a:solidFill>
                  <a:schemeClr val="tx1">
                    <a:lumMod val="75000"/>
                    <a:lumOff val="25000"/>
                  </a:schemeClr>
                </a:solidFill>
                <a:effectLst/>
                <a:latin typeface="Aptos" panose="020B0004020202020204" pitchFamily="34" charset="0"/>
              </a:rPr>
              <a:t>This deviation justifies the application of data transformations (e.g., log, Box-Cox) before techniques like PCA or linear regression, which assume normality for optimal performance.</a:t>
            </a:r>
          </a:p>
        </p:txBody>
      </p:sp>
      <p:pic>
        <p:nvPicPr>
          <p:cNvPr id="8" name="Content Placeholder 7">
            <a:extLst>
              <a:ext uri="{FF2B5EF4-FFF2-40B4-BE49-F238E27FC236}">
                <a16:creationId xmlns:a16="http://schemas.microsoft.com/office/drawing/2014/main" id="{0734B1C0-E582-91FF-D083-CC1594DFDD15}"/>
              </a:ext>
            </a:extLst>
          </p:cNvPr>
          <p:cNvPicPr>
            <a:picLocks noGrp="1" noChangeAspect="1"/>
          </p:cNvPicPr>
          <p:nvPr>
            <p:ph sz="quarter" idx="14"/>
          </p:nvPr>
        </p:nvPicPr>
        <p:blipFill>
          <a:blip r:embed="rId2"/>
          <a:stretch>
            <a:fillRect/>
          </a:stretch>
        </p:blipFill>
        <p:spPr>
          <a:xfrm>
            <a:off x="6473349" y="1825625"/>
            <a:ext cx="4579299" cy="3434474"/>
          </a:xfrm>
          <a:noFill/>
        </p:spPr>
      </p:pic>
      <p:sp>
        <p:nvSpPr>
          <p:cNvPr id="4" name="Title 3">
            <a:extLst>
              <a:ext uri="{FF2B5EF4-FFF2-40B4-BE49-F238E27FC236}">
                <a16:creationId xmlns:a16="http://schemas.microsoft.com/office/drawing/2014/main" id="{EC2724F8-CF38-27B8-20AD-FB51C86C93B0}"/>
              </a:ext>
            </a:extLst>
          </p:cNvPr>
          <p:cNvSpPr>
            <a:spLocks noGrp="1"/>
          </p:cNvSpPr>
          <p:nvPr>
            <p:ph type="title"/>
          </p:nvPr>
        </p:nvSpPr>
        <p:spPr>
          <a:xfrm>
            <a:off x="854337" y="715617"/>
            <a:ext cx="10483326" cy="975070"/>
          </a:xfrm>
        </p:spPr>
        <p:txBody>
          <a:bodyPr anchor="ctr">
            <a:normAutofit/>
          </a:bodyPr>
          <a:lstStyle/>
          <a:p>
            <a:r>
              <a:rPr lang="en-US" sz="3500" b="1" i="0" u="none" strike="noStrike" dirty="0">
                <a:effectLst/>
                <a:latin typeface="Aptos" panose="020B0004020202020204" pitchFamily="34" charset="0"/>
              </a:rPr>
              <a:t>Visualizing Normality: QQ Plot</a:t>
            </a:r>
            <a:endParaRPr lang="en-US" sz="3500" dirty="0">
              <a:latin typeface="Aptos" panose="020B0004020202020204" pitchFamily="34" charset="0"/>
            </a:endParaRPr>
          </a:p>
        </p:txBody>
      </p:sp>
    </p:spTree>
    <p:extLst>
      <p:ext uri="{BB962C8B-B14F-4D97-AF65-F5344CB8AC3E}">
        <p14:creationId xmlns:p14="http://schemas.microsoft.com/office/powerpoint/2010/main" val="42550176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3618</TotalTime>
  <Words>1158</Words>
  <Application>Microsoft Macintosh PowerPoint</Application>
  <PresentationFormat>Widescreen</PresentationFormat>
  <Paragraphs>64</Paragraphs>
  <Slides>18</Slides>
  <Notes>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18</vt:i4>
      </vt:variant>
    </vt:vector>
  </HeadingPairs>
  <TitlesOfParts>
    <vt:vector size="23" baseType="lpstr">
      <vt:lpstr>-webkit-standard</vt:lpstr>
      <vt:lpstr>Aptos</vt:lpstr>
      <vt:lpstr>Arial</vt:lpstr>
      <vt:lpstr>Office Theme</vt:lpstr>
      <vt:lpstr>2_Office Theme</vt:lpstr>
      <vt:lpstr>Heart Disease Risk Analysis and Visualization using Python and Dash </vt:lpstr>
      <vt:lpstr>Introduction </vt:lpstr>
      <vt:lpstr>Variables </vt:lpstr>
      <vt:lpstr>Before Cleaning </vt:lpstr>
      <vt:lpstr>After Cleaning </vt:lpstr>
      <vt:lpstr>Outliers in Dataset  </vt:lpstr>
      <vt:lpstr>After Outlier Removal </vt:lpstr>
      <vt:lpstr>Normality Test Using D’Agostino’s K², Shapiro-Wilk, and Anderson-Darling tests </vt:lpstr>
      <vt:lpstr>Visualizing Normality: QQ Plot</vt:lpstr>
      <vt:lpstr>Principal Component Analysis (PCA)</vt:lpstr>
      <vt:lpstr>Gender-Based Differences in BMI</vt:lpstr>
      <vt:lpstr>Joint KDE Plot: Sleep Time vs BMI</vt:lpstr>
      <vt:lpstr>Line Plot – Average BMI Across Age Categories</vt:lpstr>
      <vt:lpstr>BMI Differences by Age and Heart Disease Status</vt:lpstr>
      <vt:lpstr>Impact of Sleep Patterns on Heart Health</vt:lpstr>
      <vt:lpstr>Correlation Heatmap of Numerical Columns</vt:lpstr>
      <vt:lpstr>Key Takeaways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Healy, Devin Marie</dc:creator>
  <cp:lastModifiedBy>SHAH, SAGAR</cp:lastModifiedBy>
  <cp:revision>44</cp:revision>
  <dcterms:created xsi:type="dcterms:W3CDTF">2020-03-10T16:22:03Z</dcterms:created>
  <dcterms:modified xsi:type="dcterms:W3CDTF">2025-04-23T23:11:42Z</dcterms:modified>
</cp:coreProperties>
</file>